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306" r:id="rId2"/>
    <p:sldId id="256" r:id="rId3"/>
    <p:sldId id="285" r:id="rId4"/>
    <p:sldId id="257" r:id="rId5"/>
    <p:sldId id="264" r:id="rId6"/>
    <p:sldId id="276" r:id="rId7"/>
    <p:sldId id="286" r:id="rId8"/>
    <p:sldId id="293" r:id="rId9"/>
    <p:sldId id="287" r:id="rId10"/>
    <p:sldId id="288" r:id="rId11"/>
    <p:sldId id="289" r:id="rId12"/>
    <p:sldId id="272" r:id="rId13"/>
    <p:sldId id="273" r:id="rId14"/>
    <p:sldId id="274" r:id="rId15"/>
    <p:sldId id="277" r:id="rId16"/>
    <p:sldId id="279" r:id="rId17"/>
    <p:sldId id="290" r:id="rId18"/>
    <p:sldId id="291" r:id="rId19"/>
    <p:sldId id="292" r:id="rId20"/>
    <p:sldId id="282" r:id="rId21"/>
    <p:sldId id="315" r:id="rId22"/>
    <p:sldId id="313" r:id="rId23"/>
    <p:sldId id="283" r:id="rId24"/>
    <p:sldId id="271" r:id="rId25"/>
    <p:sldId id="29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6699"/>
    <a:srgbClr val="FF3300"/>
    <a:srgbClr val="00FF00"/>
    <a:srgbClr val="FFCC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59" autoAdjust="0"/>
    <p:restoredTop sz="94660"/>
  </p:normalViewPr>
  <p:slideViewPr>
    <p:cSldViewPr>
      <p:cViewPr>
        <p:scale>
          <a:sx n="75" d="100"/>
          <a:sy n="75" d="100"/>
        </p:scale>
        <p:origin x="-228" y="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a-IR"/>
  <c:style val="1"/>
  <c:chart>
    <c:title>
      <c:tx>
        <c:rich>
          <a:bodyPr/>
          <a:lstStyle/>
          <a:p>
            <a:pPr rtl="0">
              <a:defRPr lang="en-GB" sz="1600" b="0" i="0" u="none" strike="noStrike" kern="1200" cap="none" spc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a-IR" sz="1600" b="0" i="0" u="none" strike="noStrike" kern="1200" cap="none" spc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 های بخش اورژانس </a:t>
            </a:r>
            <a:r>
              <a:rPr lang="fa-IR" sz="1600" b="0" i="0" u="none" strike="noStrike" kern="120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سال </a:t>
            </a:r>
            <a:r>
              <a:rPr lang="fa-IR" sz="1600" b="0" i="0" u="none" strike="noStrike" kern="1200" cap="none" spc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1390</a:t>
            </a:r>
            <a:r>
              <a:rPr lang="en-GB" sz="1600" b="0" i="0" u="none" strike="noStrike" kern="1200" cap="none" spc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CPR</a:t>
            </a:r>
            <a:r>
              <a:rPr lang="fa-IR" sz="1600" b="0" i="0" u="none" strike="noStrike" kern="1200" cap="none" spc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   نمودار</a:t>
            </a:r>
          </a:p>
          <a:p>
            <a:pPr rtl="0">
              <a:defRPr lang="en-GB" sz="1600" b="0" i="0" u="none" strike="noStrike" kern="1200" cap="none" spc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a-IR" sz="1600" b="0" i="0" u="none" strike="noStrike" kern="1200" cap="none" spc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بیمارستان امام خمینی(ره) درگز </a:t>
            </a:r>
            <a:endParaRPr lang="en-GB" sz="1600" b="0" i="0" u="none" strike="noStrike" kern="1200" cap="none" spc="0" baseline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ea typeface="+mn-ea"/>
              <a:cs typeface="+mn-cs"/>
            </a:endParaRP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CPRکل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Sheet1!$A$2:$A$13</c:f>
              <c:strCache>
                <c:ptCount val="12"/>
                <c:pt idx="0">
                  <c:v>فروردین</c:v>
                </c:pt>
                <c:pt idx="1">
                  <c:v>اردیبهشت</c:v>
                </c:pt>
                <c:pt idx="2">
                  <c:v>خرداد</c:v>
                </c:pt>
                <c:pt idx="3">
                  <c:v>تیر</c:v>
                </c:pt>
                <c:pt idx="4">
                  <c:v>مرداد</c:v>
                </c:pt>
                <c:pt idx="5">
                  <c:v>شهریور</c:v>
                </c:pt>
                <c:pt idx="6">
                  <c:v>مهر</c:v>
                </c:pt>
                <c:pt idx="7">
                  <c:v>آبان</c:v>
                </c:pt>
                <c:pt idx="8">
                  <c:v>آذر</c:v>
                </c:pt>
                <c:pt idx="9">
                  <c:v>دی</c:v>
                </c:pt>
                <c:pt idx="10">
                  <c:v>بهمن</c:v>
                </c:pt>
                <c:pt idx="11">
                  <c:v>اسفند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</c:v>
                </c:pt>
                <c:pt idx="1">
                  <c:v>8</c:v>
                </c:pt>
                <c:pt idx="2">
                  <c:v>3</c:v>
                </c:pt>
                <c:pt idx="3">
                  <c:v>6</c:v>
                </c:pt>
                <c:pt idx="4">
                  <c:v>4</c:v>
                </c:pt>
                <c:pt idx="5">
                  <c:v>6</c:v>
                </c:pt>
                <c:pt idx="6">
                  <c:v>4</c:v>
                </c:pt>
                <c:pt idx="7">
                  <c:v>9</c:v>
                </c:pt>
                <c:pt idx="8">
                  <c:v>6</c:v>
                </c:pt>
                <c:pt idx="9">
                  <c:v>3</c:v>
                </c:pt>
                <c:pt idx="10">
                  <c:v>4</c:v>
                </c:pt>
                <c:pt idx="11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نا موفق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Sheet1!$A$2:$A$13</c:f>
              <c:strCache>
                <c:ptCount val="12"/>
                <c:pt idx="0">
                  <c:v>فروردین</c:v>
                </c:pt>
                <c:pt idx="1">
                  <c:v>اردیبهشت</c:v>
                </c:pt>
                <c:pt idx="2">
                  <c:v>خرداد</c:v>
                </c:pt>
                <c:pt idx="3">
                  <c:v>تیر</c:v>
                </c:pt>
                <c:pt idx="4">
                  <c:v>مرداد</c:v>
                </c:pt>
                <c:pt idx="5">
                  <c:v>شهریور</c:v>
                </c:pt>
                <c:pt idx="6">
                  <c:v>مهر</c:v>
                </c:pt>
                <c:pt idx="7">
                  <c:v>آبان</c:v>
                </c:pt>
                <c:pt idx="8">
                  <c:v>آذر</c:v>
                </c:pt>
                <c:pt idx="9">
                  <c:v>دی</c:v>
                </c:pt>
                <c:pt idx="10">
                  <c:v>بهمن</c:v>
                </c:pt>
                <c:pt idx="11">
                  <c:v>اسفند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6</c:v>
                </c:pt>
                <c:pt idx="1">
                  <c:v>8</c:v>
                </c:pt>
                <c:pt idx="2">
                  <c:v>3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7</c:v>
                </c:pt>
                <c:pt idx="8">
                  <c:v>5</c:v>
                </c:pt>
                <c:pt idx="9">
                  <c:v>1</c:v>
                </c:pt>
                <c:pt idx="10">
                  <c:v>3</c:v>
                </c:pt>
                <c:pt idx="11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موفق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Sheet1!$A$2:$A$13</c:f>
              <c:strCache>
                <c:ptCount val="12"/>
                <c:pt idx="0">
                  <c:v>فروردین</c:v>
                </c:pt>
                <c:pt idx="1">
                  <c:v>اردیبهشت</c:v>
                </c:pt>
                <c:pt idx="2">
                  <c:v>خرداد</c:v>
                </c:pt>
                <c:pt idx="3">
                  <c:v>تیر</c:v>
                </c:pt>
                <c:pt idx="4">
                  <c:v>مرداد</c:v>
                </c:pt>
                <c:pt idx="5">
                  <c:v>شهریور</c:v>
                </c:pt>
                <c:pt idx="6">
                  <c:v>مهر</c:v>
                </c:pt>
                <c:pt idx="7">
                  <c:v>آبان</c:v>
                </c:pt>
                <c:pt idx="8">
                  <c:v>آذر</c:v>
                </c:pt>
                <c:pt idx="9">
                  <c:v>دی</c:v>
                </c:pt>
                <c:pt idx="10">
                  <c:v>بهمن</c:v>
                </c:pt>
                <c:pt idx="11">
                  <c:v>اسفند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3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2</c:v>
                </c:pt>
                <c:pt idx="10">
                  <c:v>1</c:v>
                </c:pt>
                <c:pt idx="11">
                  <c:v>4</c:v>
                </c:pt>
              </c:numCache>
            </c:numRef>
          </c:val>
        </c:ser>
        <c:shape val="cone"/>
        <c:axId val="69178496"/>
        <c:axId val="69180032"/>
        <c:axId val="0"/>
      </c:bar3DChart>
      <c:catAx>
        <c:axId val="69178496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lang="en-GB"/>
            </a:pPr>
            <a:endParaRPr lang="fa-IR"/>
          </a:p>
        </c:txPr>
        <c:crossAx val="69180032"/>
        <c:crosses val="autoZero"/>
        <c:auto val="1"/>
        <c:lblAlgn val="ctr"/>
        <c:lblOffset val="100"/>
      </c:catAx>
      <c:valAx>
        <c:axId val="6918003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en-GB" sz="1050"/>
                </a:pPr>
                <a:r>
                  <a:rPr lang="fa-IR" sz="1050"/>
                  <a:t>تعداد</a:t>
                </a:r>
                <a:endParaRPr lang="en-GB" sz="1050"/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lang="en-GB"/>
            </a:pPr>
            <a:endParaRPr lang="fa-IR"/>
          </a:p>
        </c:txPr>
        <c:crossAx val="6917849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>
            <a:solidFill>
              <a:srgbClr val="FFFFFF">
                <a:alpha val="58039"/>
              </a:srgbClr>
            </a:solidFill>
            <a:prstDash val="solid"/>
          </a:ln>
        </c:spPr>
        <c:txPr>
          <a:bodyPr/>
          <a:lstStyle/>
          <a:p>
            <a:pPr rtl="0">
              <a:defRPr lang="en-GB" sz="1100"/>
            </a:pPr>
            <a:endParaRPr lang="fa-IR"/>
          </a:p>
        </c:txPr>
      </c:dTable>
    </c:plotArea>
    <c:legend>
      <c:legendPos val="b"/>
      <c:txPr>
        <a:bodyPr/>
        <a:lstStyle/>
        <a:p>
          <a:pPr>
            <a:defRPr lang="en-GB"/>
          </a:pPr>
          <a:endParaRPr lang="fa-IR"/>
        </a:p>
      </c:txPr>
    </c:legend>
    <c:plotVisOnly val="1"/>
  </c:chart>
  <c:spPr>
    <a:gradFill rotWithShape="1">
      <a:gsLst>
        <a:gs pos="0">
          <a:schemeClr val="accent1">
            <a:shade val="51000"/>
            <a:satMod val="130000"/>
          </a:schemeClr>
        </a:gs>
        <a:gs pos="80000">
          <a:schemeClr val="accent1">
            <a:shade val="93000"/>
            <a:satMod val="130000"/>
          </a:schemeClr>
        </a:gs>
        <a:gs pos="100000">
          <a:schemeClr val="accent1">
            <a:shade val="94000"/>
            <a:satMod val="135000"/>
          </a:schemeClr>
        </a:gs>
      </a:gsLst>
      <a:lin ang="16200000" scaled="0"/>
    </a:gradFill>
    <a:ln>
      <a:noFill/>
    </a:ln>
    <a:effectLst>
      <a:outerShdw blurRad="40000" dist="23000" dir="5400000" rotWithShape="0">
        <a:srgbClr val="000000">
          <a:alpha val="35000"/>
        </a:srgbClr>
      </a:outerShdw>
    </a:effectLst>
    <a:scene3d>
      <a:camera prst="orthographicFront">
        <a:rot lat="0" lon="0" rev="0"/>
      </a:camera>
      <a:lightRig rig="threePt" dir="t">
        <a:rot lat="0" lon="0" rev="1200000"/>
      </a:lightRig>
    </a:scene3d>
    <a:sp3d>
      <a:bevelT w="63500" h="25400"/>
    </a:sp3d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fa-I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a-IR"/>
  <c:style val="1"/>
  <c:chart>
    <c:title>
      <c:tx>
        <c:rich>
          <a:bodyPr/>
          <a:lstStyle/>
          <a:p>
            <a:pPr algn="ctr">
              <a:defRPr lang="en-GB" sz="1600"/>
            </a:pPr>
            <a:r>
              <a:rPr lang="fa-IR" sz="16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نمودارتعداد </a:t>
            </a:r>
            <a:r>
              <a:rPr lang="fa-IR" sz="1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مراجعین</a:t>
            </a:r>
            <a:r>
              <a:rPr lang="fa-IR" sz="16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به </a:t>
            </a:r>
            <a:r>
              <a:rPr lang="fa-IR" sz="1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fa-IR" sz="16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اورژانس </a:t>
            </a:r>
            <a:r>
              <a:rPr lang="fa-IR" sz="1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سال</a:t>
            </a:r>
            <a:r>
              <a:rPr lang="fa-IR" sz="16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90</a:t>
            </a:r>
            <a:endParaRPr lang="fa-IR" sz="1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>
              <a:defRPr lang="en-GB" sz="1600"/>
            </a:pPr>
            <a:r>
              <a:rPr lang="fa-IR" sz="16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بیمارستان امام خمینی(ره) درگز</a:t>
            </a:r>
          </a:p>
        </c:rich>
      </c:tx>
      <c:layout>
        <c:manualLayout>
          <c:xMode val="edge"/>
          <c:yMode val="edge"/>
          <c:x val="0.33355339591560346"/>
          <c:y val="3.7118101042973854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8.8188135642203944E-2"/>
          <c:y val="0.16506530057236965"/>
          <c:w val="0.89312651233911344"/>
          <c:h val="0.75741975777124249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مراجعان اورژانس</c:v>
                </c:pt>
              </c:strCache>
            </c:strRef>
          </c:tx>
          <c:spPr>
            <a:solidFill>
              <a:srgbClr val="FF66CC"/>
            </a:solidFill>
          </c:spPr>
          <c:cat>
            <c:strRef>
              <c:f>Sheet1!$A$2:$A$13</c:f>
              <c:strCache>
                <c:ptCount val="12"/>
                <c:pt idx="0">
                  <c:v>فروردین</c:v>
                </c:pt>
                <c:pt idx="1">
                  <c:v>اردیبهشت</c:v>
                </c:pt>
                <c:pt idx="2">
                  <c:v>خرداد</c:v>
                </c:pt>
                <c:pt idx="3">
                  <c:v>تیر</c:v>
                </c:pt>
                <c:pt idx="4">
                  <c:v>مرداد</c:v>
                </c:pt>
                <c:pt idx="5">
                  <c:v>شهریور</c:v>
                </c:pt>
                <c:pt idx="6">
                  <c:v>مهر</c:v>
                </c:pt>
                <c:pt idx="7">
                  <c:v>آبان </c:v>
                </c:pt>
                <c:pt idx="8">
                  <c:v>آذر</c:v>
                </c:pt>
                <c:pt idx="9">
                  <c:v>دی</c:v>
                </c:pt>
                <c:pt idx="10">
                  <c:v>بهمن</c:v>
                </c:pt>
                <c:pt idx="11">
                  <c:v>اسفند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4761</c:v>
                </c:pt>
                <c:pt idx="1">
                  <c:v>3713</c:v>
                </c:pt>
                <c:pt idx="2">
                  <c:v>4069</c:v>
                </c:pt>
                <c:pt idx="3">
                  <c:v>3793</c:v>
                </c:pt>
                <c:pt idx="4">
                  <c:v>3804</c:v>
                </c:pt>
                <c:pt idx="5">
                  <c:v>4061</c:v>
                </c:pt>
                <c:pt idx="6">
                  <c:v>3678</c:v>
                </c:pt>
                <c:pt idx="7">
                  <c:v>3539</c:v>
                </c:pt>
                <c:pt idx="8">
                  <c:v>4739</c:v>
                </c:pt>
                <c:pt idx="9">
                  <c:v>3823</c:v>
                </c:pt>
                <c:pt idx="10">
                  <c:v>3537</c:v>
                </c:pt>
                <c:pt idx="11">
                  <c:v>3168</c:v>
                </c:pt>
              </c:numCache>
            </c:numRef>
          </c:val>
        </c:ser>
        <c:shape val="cone"/>
        <c:axId val="69509504"/>
        <c:axId val="69511040"/>
        <c:axId val="0"/>
      </c:bar3DChart>
      <c:catAx>
        <c:axId val="69509504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lang="en-GB"/>
            </a:pPr>
            <a:endParaRPr lang="fa-IR"/>
          </a:p>
        </c:txPr>
        <c:crossAx val="69511040"/>
        <c:crosses val="autoZero"/>
        <c:auto val="1"/>
        <c:lblAlgn val="ctr"/>
        <c:lblOffset val="100"/>
      </c:catAx>
      <c:valAx>
        <c:axId val="6951104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lang="en-GB"/>
                </a:pPr>
                <a:r>
                  <a:rPr lang="fa-IR"/>
                  <a:t>تعداد</a:t>
                </a:r>
                <a:endParaRPr lang="en-GB"/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lang="en-GB" sz="1200"/>
            </a:pPr>
            <a:endParaRPr lang="fa-IR"/>
          </a:p>
        </c:txPr>
        <c:crossAx val="69509504"/>
        <c:crosses val="autoZero"/>
        <c:crossBetween val="between"/>
      </c:valAx>
      <c:dTable>
        <c:showHorzBorder val="1"/>
        <c:showVertBorder val="1"/>
        <c:showOutline val="1"/>
        <c:spPr>
          <a:ln>
            <a:solidFill>
              <a:srgbClr val="FFFFFF">
                <a:alpha val="58039"/>
              </a:srgbClr>
            </a:solidFill>
            <a:prstDash val="solid"/>
          </a:ln>
        </c:spPr>
        <c:txPr>
          <a:bodyPr/>
          <a:lstStyle/>
          <a:p>
            <a:pPr rtl="0">
              <a:defRPr lang="en-GB" sz="1100"/>
            </a:pPr>
            <a:endParaRPr lang="fa-IR"/>
          </a:p>
        </c:txPr>
      </c:dTable>
    </c:plotArea>
    <c:plotVisOnly val="1"/>
  </c:chart>
  <c:spPr>
    <a:gradFill rotWithShape="1">
      <a:gsLst>
        <a:gs pos="0">
          <a:schemeClr val="accent1">
            <a:shade val="51000"/>
            <a:satMod val="130000"/>
          </a:schemeClr>
        </a:gs>
        <a:gs pos="80000">
          <a:schemeClr val="accent1">
            <a:shade val="93000"/>
            <a:satMod val="130000"/>
          </a:schemeClr>
        </a:gs>
        <a:gs pos="100000">
          <a:schemeClr val="accent1">
            <a:shade val="94000"/>
            <a:satMod val="135000"/>
          </a:schemeClr>
        </a:gs>
      </a:gsLst>
      <a:lin ang="16200000" scaled="0"/>
    </a:gradFill>
    <a:ln w="9525" cap="flat" cmpd="sng" algn="ctr">
      <a:solidFill>
        <a:schemeClr val="accent1">
          <a:shade val="95000"/>
          <a:satMod val="105000"/>
        </a:schemeClr>
      </a:solidFill>
      <a:prstDash val="solid"/>
    </a:ln>
    <a:effectLst>
      <a:outerShdw blurRad="40000" dist="23000" dir="5400000" rotWithShape="0">
        <a:srgbClr val="000000">
          <a:alpha val="35000"/>
        </a:srgbClr>
      </a:outerShd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fa-I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a-IR"/>
  <c:style val="1"/>
  <c:chart>
    <c:title>
      <c:tx>
        <c:rich>
          <a:bodyPr/>
          <a:lstStyle/>
          <a:p>
            <a:pPr algn="ctr">
              <a:defRPr lang="en-GB" sz="1600"/>
            </a:pPr>
            <a:r>
              <a:rPr lang="fa-IR" sz="16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نمودارتعداد </a:t>
            </a:r>
            <a:r>
              <a:rPr lang="ar-DZ" sz="16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بیماران بستری</a:t>
            </a:r>
            <a:r>
              <a:rPr lang="fa-IR" sz="16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در اورژانس </a:t>
            </a:r>
            <a:r>
              <a:rPr lang="fa-IR" sz="1600" b="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سال90</a:t>
            </a:r>
            <a:endParaRPr lang="fa-IR" sz="1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>
              <a:defRPr lang="en-GB" sz="1600"/>
            </a:pPr>
            <a:r>
              <a:rPr lang="fa-IR" sz="16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بیمارستان امام خمینی(ره) درگز</a:t>
            </a:r>
          </a:p>
        </c:rich>
      </c:tx>
      <c:layout>
        <c:manualLayout>
          <c:xMode val="edge"/>
          <c:yMode val="edge"/>
          <c:x val="0.3036335496452775"/>
          <c:y val="3.711802677195411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8.8188135642203944E-2"/>
          <c:y val="0.16506530057236951"/>
          <c:w val="0.89312651233911322"/>
          <c:h val="0.75741975777124249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بیماران بستری</c:v>
                </c:pt>
              </c:strCache>
            </c:strRef>
          </c:tx>
          <c:spPr>
            <a:solidFill>
              <a:srgbClr val="000066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Sheet1!$A$2:$A$13</c:f>
              <c:strCache>
                <c:ptCount val="12"/>
                <c:pt idx="0">
                  <c:v>فروردین</c:v>
                </c:pt>
                <c:pt idx="1">
                  <c:v>اردیبهشت</c:v>
                </c:pt>
                <c:pt idx="2">
                  <c:v>خرداد</c:v>
                </c:pt>
                <c:pt idx="3">
                  <c:v>تیر</c:v>
                </c:pt>
                <c:pt idx="4">
                  <c:v>مرداد</c:v>
                </c:pt>
                <c:pt idx="5">
                  <c:v>شهریور</c:v>
                </c:pt>
                <c:pt idx="6">
                  <c:v>مهر</c:v>
                </c:pt>
                <c:pt idx="7">
                  <c:v>آبان </c:v>
                </c:pt>
                <c:pt idx="8">
                  <c:v>آذر</c:v>
                </c:pt>
                <c:pt idx="9">
                  <c:v>دی</c:v>
                </c:pt>
                <c:pt idx="10">
                  <c:v>بهمن</c:v>
                </c:pt>
                <c:pt idx="11">
                  <c:v>اسفند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309</c:v>
                </c:pt>
                <c:pt idx="1">
                  <c:v>326</c:v>
                </c:pt>
                <c:pt idx="2">
                  <c:v>268</c:v>
                </c:pt>
                <c:pt idx="3">
                  <c:v>237</c:v>
                </c:pt>
                <c:pt idx="4">
                  <c:v>265</c:v>
                </c:pt>
                <c:pt idx="5">
                  <c:v>219</c:v>
                </c:pt>
                <c:pt idx="6">
                  <c:v>197</c:v>
                </c:pt>
                <c:pt idx="7">
                  <c:v>302</c:v>
                </c:pt>
                <c:pt idx="8">
                  <c:v>265</c:v>
                </c:pt>
                <c:pt idx="9">
                  <c:v>252</c:v>
                </c:pt>
                <c:pt idx="10">
                  <c:v>245</c:v>
                </c:pt>
                <c:pt idx="11">
                  <c:v>266</c:v>
                </c:pt>
              </c:numCache>
            </c:numRef>
          </c:val>
        </c:ser>
        <c:shape val="cone"/>
        <c:axId val="69713920"/>
        <c:axId val="69715456"/>
        <c:axId val="0"/>
      </c:bar3DChart>
      <c:catAx>
        <c:axId val="6971392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lang="en-GB"/>
            </a:pPr>
            <a:endParaRPr lang="fa-IR"/>
          </a:p>
        </c:txPr>
        <c:crossAx val="69715456"/>
        <c:crosses val="autoZero"/>
        <c:auto val="1"/>
        <c:lblAlgn val="ctr"/>
        <c:lblOffset val="100"/>
      </c:catAx>
      <c:valAx>
        <c:axId val="6971545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lang="en-GB"/>
                </a:pPr>
                <a:r>
                  <a:rPr lang="fa-IR"/>
                  <a:t>تعداد</a:t>
                </a:r>
                <a:endParaRPr lang="en-GB"/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lang="en-GB" sz="1200"/>
            </a:pPr>
            <a:endParaRPr lang="fa-IR"/>
          </a:p>
        </c:txPr>
        <c:crossAx val="69713920"/>
        <c:crosses val="autoZero"/>
        <c:crossBetween val="between"/>
      </c:valAx>
      <c:dTable>
        <c:showHorzBorder val="1"/>
        <c:showVertBorder val="1"/>
        <c:showOutline val="1"/>
        <c:spPr>
          <a:ln>
            <a:solidFill>
              <a:srgbClr val="FFFFFF">
                <a:alpha val="58039"/>
              </a:srgbClr>
            </a:solidFill>
            <a:prstDash val="solid"/>
          </a:ln>
        </c:spPr>
        <c:txPr>
          <a:bodyPr/>
          <a:lstStyle/>
          <a:p>
            <a:pPr rtl="0">
              <a:defRPr lang="en-GB" sz="1200"/>
            </a:pPr>
            <a:endParaRPr lang="fa-IR"/>
          </a:p>
        </c:txPr>
      </c:dTable>
    </c:plotArea>
    <c:plotVisOnly val="1"/>
  </c:chart>
  <c:spPr>
    <a:gradFill rotWithShape="1">
      <a:gsLst>
        <a:gs pos="0">
          <a:schemeClr val="accent1">
            <a:shade val="51000"/>
            <a:satMod val="130000"/>
          </a:schemeClr>
        </a:gs>
        <a:gs pos="80000">
          <a:schemeClr val="accent1">
            <a:shade val="93000"/>
            <a:satMod val="130000"/>
          </a:schemeClr>
        </a:gs>
        <a:gs pos="100000">
          <a:schemeClr val="accent1">
            <a:shade val="94000"/>
            <a:satMod val="135000"/>
          </a:schemeClr>
        </a:gs>
      </a:gsLst>
      <a:lin ang="16200000" scaled="0"/>
    </a:gradFill>
    <a:ln w="9525" cap="flat" cmpd="sng" algn="ctr">
      <a:solidFill>
        <a:schemeClr val="accent1">
          <a:shade val="95000"/>
          <a:satMod val="105000"/>
        </a:schemeClr>
      </a:solidFill>
      <a:prstDash val="solid"/>
    </a:ln>
    <a:effectLst>
      <a:outerShdw blurRad="40000" dist="23000" dir="5400000" rotWithShape="0">
        <a:srgbClr val="000000">
          <a:alpha val="35000"/>
        </a:srgbClr>
      </a:outerShd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fa-I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a-IR"/>
  <c:style val="1"/>
  <c:chart>
    <c:title>
      <c:tx>
        <c:rich>
          <a:bodyPr/>
          <a:lstStyle/>
          <a:p>
            <a:pPr algn="ctr">
              <a:defRPr lang="en-GB"/>
            </a:pPr>
            <a:r>
              <a:rPr lang="fa-IR" sz="1600" b="0" i="0" u="none" strike="noStrike" kern="1200" cap="none" spc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نمودار </a:t>
            </a:r>
            <a:r>
              <a:rPr lang="fa-IR" sz="1600" b="0" i="0" u="none" strike="noStrike" kern="120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درصد بیماران </a:t>
            </a:r>
            <a:r>
              <a:rPr lang="ar-DZ" sz="1600" b="0" i="0" u="none" strike="noStrike" kern="1200" cap="none" spc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اعزام</a:t>
            </a:r>
            <a:r>
              <a:rPr lang="fa-IR" sz="1600" b="0" i="0" u="none" strike="noStrike" kern="1200" cap="none" spc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ی از اورژانس </a:t>
            </a:r>
            <a:r>
              <a:rPr lang="fa-IR" sz="1600" b="0" i="0" u="none" strike="noStrike" kern="120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سال </a:t>
            </a:r>
            <a:r>
              <a:rPr lang="fa-IR" sz="1600" b="0" i="0" u="none" strike="noStrike" kern="1200" cap="none" spc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90</a:t>
            </a:r>
          </a:p>
          <a:p>
            <a:pPr algn="ctr">
              <a:defRPr lang="en-GB"/>
            </a:pPr>
            <a:r>
              <a:rPr lang="fa-IR" sz="1600" b="0" i="0" u="none" strike="noStrike" kern="1200" cap="none" spc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بیمارستان امام خمینی (ره) درگز</a:t>
            </a:r>
          </a:p>
        </c:rich>
      </c:tx>
      <c:layout>
        <c:manualLayout>
          <c:xMode val="edge"/>
          <c:yMode val="edge"/>
          <c:x val="0.27933945448556374"/>
          <c:y val="1.1993910874438607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6.753781743548963E-2"/>
          <c:y val="8.6661152876017958E-2"/>
          <c:w val="0.91675524607280778"/>
          <c:h val="0.76887130314741092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اعزام</c:v>
                </c:pt>
              </c:strCache>
            </c:strRef>
          </c:tx>
          <c:spPr>
            <a:solidFill>
              <a:srgbClr val="00FF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cat>
            <c:strRef>
              <c:f>Sheet1!$A$2:$A$13</c:f>
              <c:strCache>
                <c:ptCount val="12"/>
                <c:pt idx="0">
                  <c:v>فروردین</c:v>
                </c:pt>
                <c:pt idx="1">
                  <c:v>اردیبهشت</c:v>
                </c:pt>
                <c:pt idx="2">
                  <c:v>خرداد</c:v>
                </c:pt>
                <c:pt idx="3">
                  <c:v>تیر</c:v>
                </c:pt>
                <c:pt idx="4">
                  <c:v>مرداد</c:v>
                </c:pt>
                <c:pt idx="5">
                  <c:v>شهریور</c:v>
                </c:pt>
                <c:pt idx="6">
                  <c:v>مهر</c:v>
                </c:pt>
                <c:pt idx="7">
                  <c:v>آبان </c:v>
                </c:pt>
                <c:pt idx="8">
                  <c:v>آذر</c:v>
                </c:pt>
                <c:pt idx="9">
                  <c:v>دی</c:v>
                </c:pt>
                <c:pt idx="10">
                  <c:v>بهمن</c:v>
                </c:pt>
                <c:pt idx="11">
                  <c:v>اسفند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7.1</c:v>
                </c:pt>
                <c:pt idx="1">
                  <c:v>7.3</c:v>
                </c:pt>
                <c:pt idx="2">
                  <c:v>13.4</c:v>
                </c:pt>
                <c:pt idx="3">
                  <c:v>12.6</c:v>
                </c:pt>
                <c:pt idx="4">
                  <c:v>7.1</c:v>
                </c:pt>
                <c:pt idx="5">
                  <c:v>11.4</c:v>
                </c:pt>
                <c:pt idx="6">
                  <c:v>8.1</c:v>
                </c:pt>
                <c:pt idx="7">
                  <c:v>5.6</c:v>
                </c:pt>
                <c:pt idx="8">
                  <c:v>6.7</c:v>
                </c:pt>
                <c:pt idx="9">
                  <c:v>4.7</c:v>
                </c:pt>
                <c:pt idx="10">
                  <c:v>3.2</c:v>
                </c:pt>
                <c:pt idx="11">
                  <c:v>4.0999999999999996</c:v>
                </c:pt>
              </c:numCache>
            </c:numRef>
          </c:val>
        </c:ser>
        <c:shape val="cone"/>
        <c:axId val="69765376"/>
        <c:axId val="69771264"/>
        <c:axId val="0"/>
      </c:bar3DChart>
      <c:catAx>
        <c:axId val="69765376"/>
        <c:scaling>
          <c:orientation val="minMax"/>
        </c:scaling>
        <c:axPos val="b"/>
        <c:majorGridlines/>
        <c:tickLblPos val="nextTo"/>
        <c:txPr>
          <a:bodyPr/>
          <a:lstStyle/>
          <a:p>
            <a:pPr>
              <a:defRPr lang="en-GB"/>
            </a:pPr>
            <a:endParaRPr lang="fa-IR"/>
          </a:p>
        </c:txPr>
        <c:crossAx val="69771264"/>
        <c:crosses val="autoZero"/>
        <c:auto val="1"/>
        <c:lblAlgn val="ctr"/>
        <c:lblOffset val="100"/>
      </c:catAx>
      <c:valAx>
        <c:axId val="6977126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lang="en-GB"/>
                </a:pPr>
                <a:r>
                  <a:rPr lang="fa-IR" sz="1100" dirty="0" smtClean="0"/>
                  <a:t>درصد</a:t>
                </a:r>
                <a:endParaRPr lang="en-GB" dirty="0"/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lang="en-GB"/>
            </a:pPr>
            <a:endParaRPr lang="fa-IR"/>
          </a:p>
        </c:txPr>
        <c:crossAx val="697653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ln>
            <a:solidFill>
              <a:srgbClr val="FFFFFF">
                <a:alpha val="58039"/>
              </a:srgbClr>
            </a:solidFill>
            <a:prstDash val="solid"/>
          </a:ln>
        </c:spPr>
        <c:txPr>
          <a:bodyPr/>
          <a:lstStyle/>
          <a:p>
            <a:pPr rtl="0">
              <a:defRPr lang="en-GB" sz="1200"/>
            </a:pPr>
            <a:endParaRPr lang="fa-IR"/>
          </a:p>
        </c:txPr>
      </c:dTable>
    </c:plotArea>
    <c:legend>
      <c:legendPos val="b"/>
      <c:txPr>
        <a:bodyPr/>
        <a:lstStyle/>
        <a:p>
          <a:pPr>
            <a:defRPr lang="en-GB"/>
          </a:pPr>
          <a:endParaRPr lang="fa-IR"/>
        </a:p>
      </c:txPr>
    </c:legend>
    <c:plotVisOnly val="1"/>
  </c:chart>
  <c:spPr>
    <a:gradFill rotWithShape="1">
      <a:gsLst>
        <a:gs pos="0">
          <a:schemeClr val="accent1">
            <a:shade val="51000"/>
            <a:satMod val="130000"/>
          </a:schemeClr>
        </a:gs>
        <a:gs pos="80000">
          <a:schemeClr val="accent1">
            <a:shade val="93000"/>
            <a:satMod val="130000"/>
          </a:schemeClr>
        </a:gs>
        <a:gs pos="100000">
          <a:schemeClr val="accent1">
            <a:shade val="94000"/>
            <a:satMod val="135000"/>
          </a:schemeClr>
        </a:gs>
      </a:gsLst>
      <a:lin ang="16200000" scaled="0"/>
    </a:gradFill>
    <a:ln>
      <a:noFill/>
    </a:ln>
    <a:effectLst>
      <a:outerShdw blurRad="40000" dist="23000" dir="5400000" rotWithShape="0">
        <a:srgbClr val="000000">
          <a:alpha val="35000"/>
        </a:srgbClr>
      </a:outerShdw>
    </a:effectLst>
    <a:scene3d>
      <a:camera prst="orthographicFront">
        <a:rot lat="0" lon="0" rev="0"/>
      </a:camera>
      <a:lightRig rig="threePt" dir="t">
        <a:rot lat="0" lon="0" rev="1200000"/>
      </a:lightRig>
    </a:scene3d>
    <a:sp3d>
      <a:bevelT w="63500" h="25400"/>
    </a:sp3d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fa-I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a-IR"/>
  <c:style val="1"/>
  <c:chart>
    <c:title>
      <c:tx>
        <c:rich>
          <a:bodyPr/>
          <a:lstStyle/>
          <a:p>
            <a:pPr algn="ctr" rtl="1">
              <a:defRPr lang="en-GB" sz="1800" b="1" i="0" u="none" strike="noStrike" kern="1200" baseline="0">
                <a:solidFill>
                  <a:prstClr val="white"/>
                </a:solidFill>
                <a:latin typeface="+mn-lt"/>
                <a:ea typeface="+mn-ea"/>
                <a:cs typeface="+mn-cs"/>
              </a:defRPr>
            </a:pPr>
            <a:r>
              <a:rPr lang="fa-IR" sz="1600" b="0" i="0" u="none" strike="noStrike" kern="120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نموداردرصد </a:t>
            </a:r>
            <a:r>
              <a:rPr lang="ar-DZ" sz="1600" b="0" i="0" u="none" strike="noStrike" kern="1200" cap="none" spc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رضایت شخصی</a:t>
            </a:r>
            <a:r>
              <a:rPr lang="fa-IR" sz="1600" b="0" i="0" u="none" strike="noStrike" kern="1200" cap="none" spc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 بیماران از اورژانس </a:t>
            </a:r>
            <a:r>
              <a:rPr lang="fa-IR" sz="1600" b="0" i="0" u="none" strike="noStrike" kern="1200" cap="none" spc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fa-IR" sz="1600" b="0" i="0" u="none" strike="noStrike" kern="1200" cap="none" spc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سال 90</a:t>
            </a:r>
          </a:p>
          <a:p>
            <a:pPr algn="ctr" rtl="1">
              <a:defRPr lang="en-GB" sz="1800" b="1" i="0" u="none" strike="noStrike" kern="1200" baseline="0">
                <a:solidFill>
                  <a:prstClr val="white"/>
                </a:solidFill>
                <a:latin typeface="+mn-lt"/>
                <a:ea typeface="+mn-ea"/>
                <a:cs typeface="+mn-cs"/>
              </a:defRPr>
            </a:pPr>
            <a:r>
              <a:rPr lang="fa-IR" sz="1600" b="0" i="0" u="none" strike="noStrike" kern="1200" cap="none" spc="0" baseline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ea typeface="+mn-ea"/>
                <a:cs typeface="+mn-cs"/>
              </a:rPr>
              <a:t>بیمارستان امام خمینی(ره) درگز</a:t>
            </a:r>
            <a:endParaRPr lang="ar-DZ" sz="1600" b="0" i="0" u="none" strike="noStrike" kern="1200" cap="none" spc="0" baseline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  <a:ea typeface="+mn-ea"/>
              <a:cs typeface="+mn-cs"/>
            </a:endParaRP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اعزام</c:v>
                </c:pt>
              </c:strCache>
            </c:strRef>
          </c:tx>
          <c:spPr>
            <a:solidFill>
              <a:srgbClr val="FFCC00"/>
            </a:solidFill>
          </c:spPr>
          <c:cat>
            <c:strRef>
              <c:f>Sheet1!$A$2:$A$13</c:f>
              <c:strCache>
                <c:ptCount val="12"/>
                <c:pt idx="0">
                  <c:v>فروردین</c:v>
                </c:pt>
                <c:pt idx="1">
                  <c:v>اردیبهشت</c:v>
                </c:pt>
                <c:pt idx="2">
                  <c:v>خرداد</c:v>
                </c:pt>
                <c:pt idx="3">
                  <c:v>تیر</c:v>
                </c:pt>
                <c:pt idx="4">
                  <c:v>مرداد</c:v>
                </c:pt>
                <c:pt idx="5">
                  <c:v>شهریور</c:v>
                </c:pt>
                <c:pt idx="6">
                  <c:v>مهر</c:v>
                </c:pt>
                <c:pt idx="7">
                  <c:v>آبان </c:v>
                </c:pt>
                <c:pt idx="8">
                  <c:v>آذر</c:v>
                </c:pt>
                <c:pt idx="9">
                  <c:v>دی</c:v>
                </c:pt>
                <c:pt idx="10">
                  <c:v>بهمن</c:v>
                </c:pt>
                <c:pt idx="11">
                  <c:v>اسفند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15.8</c:v>
                </c:pt>
                <c:pt idx="1">
                  <c:v>11.9</c:v>
                </c:pt>
                <c:pt idx="2">
                  <c:v>8.2000000000000011</c:v>
                </c:pt>
                <c:pt idx="3">
                  <c:v>14.3</c:v>
                </c:pt>
                <c:pt idx="4">
                  <c:v>15</c:v>
                </c:pt>
                <c:pt idx="5">
                  <c:v>10</c:v>
                </c:pt>
                <c:pt idx="6">
                  <c:v>13.7</c:v>
                </c:pt>
                <c:pt idx="7">
                  <c:v>9.2000000000000011</c:v>
                </c:pt>
                <c:pt idx="8">
                  <c:v>6</c:v>
                </c:pt>
                <c:pt idx="9">
                  <c:v>11.5</c:v>
                </c:pt>
                <c:pt idx="10">
                  <c:v>12.6</c:v>
                </c:pt>
                <c:pt idx="11">
                  <c:v>13.5</c:v>
                </c:pt>
              </c:numCache>
            </c:numRef>
          </c:val>
        </c:ser>
        <c:shape val="cone"/>
        <c:axId val="70144768"/>
        <c:axId val="70146304"/>
        <c:axId val="0"/>
      </c:bar3DChart>
      <c:catAx>
        <c:axId val="7014476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lang="en-GB"/>
            </a:pPr>
            <a:endParaRPr lang="fa-IR"/>
          </a:p>
        </c:txPr>
        <c:crossAx val="70146304"/>
        <c:crosses val="autoZero"/>
        <c:auto val="1"/>
        <c:lblAlgn val="ctr"/>
        <c:lblOffset val="100"/>
      </c:catAx>
      <c:valAx>
        <c:axId val="7014630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lang="en-GB" sz="1100"/>
                </a:pPr>
                <a:r>
                  <a:rPr lang="fa-IR" sz="1100" dirty="0" smtClean="0"/>
                  <a:t>درصد </a:t>
                </a:r>
                <a:endParaRPr lang="en-GB" sz="1100" dirty="0"/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lang="en-GB" sz="1100"/>
            </a:pPr>
            <a:endParaRPr lang="fa-IR"/>
          </a:p>
        </c:txPr>
        <c:crossAx val="70144768"/>
        <c:crosses val="autoZero"/>
        <c:crossBetween val="between"/>
      </c:valAx>
      <c:dTable>
        <c:showHorzBorder val="1"/>
        <c:showVertBorder val="1"/>
        <c:showOutline val="1"/>
        <c:spPr>
          <a:ln>
            <a:solidFill>
              <a:srgbClr val="FFFFFF">
                <a:alpha val="58039"/>
              </a:srgbClr>
            </a:solidFill>
            <a:prstDash val="solid"/>
          </a:ln>
        </c:spPr>
        <c:txPr>
          <a:bodyPr/>
          <a:lstStyle/>
          <a:p>
            <a:pPr rtl="0">
              <a:defRPr lang="en-GB" sz="1100"/>
            </a:pPr>
            <a:endParaRPr lang="fa-IR"/>
          </a:p>
        </c:txPr>
      </c:dTable>
    </c:plotArea>
    <c:plotVisOnly val="1"/>
  </c:chart>
  <c:spPr>
    <a:gradFill rotWithShape="1">
      <a:gsLst>
        <a:gs pos="0">
          <a:schemeClr val="accent1">
            <a:shade val="51000"/>
            <a:satMod val="130000"/>
          </a:schemeClr>
        </a:gs>
        <a:gs pos="80000">
          <a:schemeClr val="accent1">
            <a:shade val="93000"/>
            <a:satMod val="130000"/>
          </a:schemeClr>
        </a:gs>
        <a:gs pos="100000">
          <a:schemeClr val="accent1">
            <a:shade val="94000"/>
            <a:satMod val="135000"/>
          </a:schemeClr>
        </a:gs>
      </a:gsLst>
      <a:lin ang="16200000" scaled="0"/>
    </a:gradFill>
    <a:ln w="9525" cap="flat" cmpd="sng" algn="ctr">
      <a:solidFill>
        <a:schemeClr val="accent1">
          <a:shade val="95000"/>
          <a:satMod val="105000"/>
        </a:schemeClr>
      </a:solidFill>
      <a:prstDash val="solid"/>
    </a:ln>
    <a:effectLst>
      <a:outerShdw blurRad="40000" dist="23000" dir="5400000" rotWithShape="0">
        <a:srgbClr val="000000">
          <a:alpha val="35000"/>
        </a:srgbClr>
      </a:outerShdw>
    </a:effectLst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fa-I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C81E6-A2B4-4F19-BEE1-8DCBDD73905F}" type="datetimeFigureOut">
              <a:rPr lang="en-GB" smtClean="0"/>
              <a:pPr/>
              <a:t>16/05/2012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83B8C-1E51-49BB-898C-32F8900566B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4F4A-75F5-4B7E-B9B7-06570240547F}" type="datetimeFigureOut">
              <a:rPr lang="en-GB" smtClean="0"/>
              <a:pPr/>
              <a:t>16/05/2012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E4F2-D935-4A72-A710-6CA84419A5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4F4A-75F5-4B7E-B9B7-06570240547F}" type="datetimeFigureOut">
              <a:rPr lang="en-GB" smtClean="0"/>
              <a:pPr/>
              <a:t>16/05/2012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E4F2-D935-4A72-A710-6CA84419A5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4F4A-75F5-4B7E-B9B7-06570240547F}" type="datetimeFigureOut">
              <a:rPr lang="en-GB" smtClean="0"/>
              <a:pPr/>
              <a:t>16/05/2012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E4F2-D935-4A72-A710-6CA84419A5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4F4A-75F5-4B7E-B9B7-06570240547F}" type="datetimeFigureOut">
              <a:rPr lang="en-GB" smtClean="0"/>
              <a:pPr/>
              <a:t>16/05/2012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E4F2-D935-4A72-A710-6CA84419A5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4F4A-75F5-4B7E-B9B7-06570240547F}" type="datetimeFigureOut">
              <a:rPr lang="en-GB" smtClean="0"/>
              <a:pPr/>
              <a:t>16/05/2012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E4F2-D935-4A72-A710-6CA84419A5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4F4A-75F5-4B7E-B9B7-06570240547F}" type="datetimeFigureOut">
              <a:rPr lang="en-GB" smtClean="0"/>
              <a:pPr/>
              <a:t>16/05/2012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E4F2-D935-4A72-A710-6CA84419A5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4F4A-75F5-4B7E-B9B7-06570240547F}" type="datetimeFigureOut">
              <a:rPr lang="en-GB" smtClean="0"/>
              <a:pPr/>
              <a:t>16/05/2012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E4F2-D935-4A72-A710-6CA84419A5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4F4A-75F5-4B7E-B9B7-06570240547F}" type="datetimeFigureOut">
              <a:rPr lang="en-GB" smtClean="0"/>
              <a:pPr/>
              <a:t>16/05/2012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E4F2-D935-4A72-A710-6CA84419A5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4F4A-75F5-4B7E-B9B7-06570240547F}" type="datetimeFigureOut">
              <a:rPr lang="en-GB" smtClean="0"/>
              <a:pPr/>
              <a:t>16/05/2012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E4F2-D935-4A72-A710-6CA84419A5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4F4A-75F5-4B7E-B9B7-06570240547F}" type="datetimeFigureOut">
              <a:rPr lang="en-GB" smtClean="0"/>
              <a:pPr/>
              <a:t>16/05/2012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E4F2-D935-4A72-A710-6CA84419A5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A4F4A-75F5-4B7E-B9B7-06570240547F}" type="datetimeFigureOut">
              <a:rPr lang="en-GB" smtClean="0"/>
              <a:pPr/>
              <a:t>16/05/2012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E4F2-D935-4A72-A710-6CA84419A59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A4F4A-75F5-4B7E-B9B7-06570240547F}" type="datetimeFigureOut">
              <a:rPr lang="en-GB" smtClean="0"/>
              <a:pPr/>
              <a:t>16/05/2012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E4F2-D935-4A72-A710-6CA84419A59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8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871700" y="1736812"/>
            <a:ext cx="5400600" cy="33843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323528" y="980728"/>
            <a:ext cx="8424936" cy="554461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 rtl="1">
              <a:buNone/>
            </a:pPr>
            <a:endParaRPr lang="en-GB" sz="16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600" b="1" dirty="0" smtClean="0">
                <a:latin typeface="Adobe Arabic" pitchFamily="18" charset="-78"/>
                <a:cs typeface="Adobe Arabic" pitchFamily="18" charset="-78"/>
              </a:rPr>
              <a:t>انجام اقدامات مراقبتی بر اساس استانداردهای خدمات پرستاری و ثبت و پیگیری ان مانند : تامین بهداشت ، تغذیه ، خواب ، نیازهای دفعی و</a:t>
            </a:r>
            <a:r>
              <a:rPr lang="en-GB" sz="1600" b="1" dirty="0" smtClean="0">
                <a:latin typeface="Adobe Arabic" pitchFamily="18" charset="-78"/>
                <a:cs typeface="Adobe Arabic" pitchFamily="18" charset="-78"/>
              </a:rPr>
              <a:t>v/s  </a:t>
            </a:r>
          </a:p>
          <a:p>
            <a:pPr algn="r" rtl="1"/>
            <a:r>
              <a:rPr lang="fa-IR" sz="1600" b="1" dirty="0" smtClean="0">
                <a:latin typeface="Adobe Arabic" pitchFamily="18" charset="-78"/>
                <a:cs typeface="Adobe Arabic" pitchFamily="18" charset="-78"/>
              </a:rPr>
              <a:t>انجام مراقبتهای تشخیصی درمانی تجویز شده مانند : مایعات وریدی ، تزریق خون ،</a:t>
            </a:r>
            <a:r>
              <a:rPr lang="en-GB" sz="1600" b="1" dirty="0" smtClean="0">
                <a:latin typeface="Adobe Arabic" pitchFamily="18" charset="-78"/>
                <a:cs typeface="Adobe Arabic" pitchFamily="18" charset="-78"/>
              </a:rPr>
              <a:t>EKG  </a:t>
            </a:r>
            <a:r>
              <a:rPr lang="fa-IR" sz="1600" b="1" dirty="0" smtClean="0">
                <a:latin typeface="Adobe Arabic" pitchFamily="18" charset="-78"/>
                <a:cs typeface="Adobe Arabic" pitchFamily="18" charset="-78"/>
              </a:rPr>
              <a:t>، گذاشتن سوند فولی ، سوند معده ، گچ گیری ، آتل گیری ، بخیه لاپه اول  پوست ، </a:t>
            </a:r>
            <a:r>
              <a:rPr lang="en-GB" sz="1600" b="1" dirty="0" smtClean="0">
                <a:latin typeface="Adobe Arabic" pitchFamily="18" charset="-78"/>
                <a:cs typeface="Adobe Arabic" pitchFamily="18" charset="-78"/>
              </a:rPr>
              <a:t>IV LINE </a:t>
            </a:r>
          </a:p>
          <a:p>
            <a:pPr algn="r" rtl="1"/>
            <a:r>
              <a:rPr lang="fa-IR" sz="1600" b="1" dirty="0" smtClean="0">
                <a:latin typeface="Adobe Arabic" pitchFamily="18" charset="-78"/>
                <a:cs typeface="Adobe Arabic" pitchFamily="18" charset="-78"/>
              </a:rPr>
              <a:t>انجام اقدامات اولیه احیاء قلبی ریوی با حضور تیم احیاء </a:t>
            </a:r>
            <a:endParaRPr lang="en-GB" sz="16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600" b="1" dirty="0" smtClean="0">
                <a:latin typeface="Adobe Arabic" pitchFamily="18" charset="-78"/>
                <a:cs typeface="Adobe Arabic" pitchFamily="18" charset="-78"/>
              </a:rPr>
              <a:t>ارائه اقدامات پرستاری در انتقال بیمار از بخش به بخش دیگر و ارائه گزارشات مربوط </a:t>
            </a:r>
            <a:endParaRPr lang="en-GB" sz="16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600" b="1" dirty="0" smtClean="0">
                <a:latin typeface="Adobe Arabic" pitchFamily="18" charset="-78"/>
                <a:cs typeface="Adobe Arabic" pitchFamily="18" charset="-78"/>
              </a:rPr>
              <a:t>ارائه اقدامات پرستاری قبل و بعد از عمل </a:t>
            </a:r>
            <a:endParaRPr lang="en-GB" sz="16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600" b="1" dirty="0" smtClean="0">
                <a:latin typeface="Adobe Arabic" pitchFamily="18" charset="-78"/>
                <a:cs typeface="Adobe Arabic" pitchFamily="18" charset="-78"/>
              </a:rPr>
              <a:t>راهنمایی و مشاوره </a:t>
            </a:r>
            <a:endParaRPr lang="en-GB" sz="16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600" b="1" dirty="0" smtClean="0">
                <a:latin typeface="Adobe Arabic" pitchFamily="18" charset="-78"/>
                <a:cs typeface="Adobe Arabic" pitchFamily="18" charset="-78"/>
              </a:rPr>
              <a:t>راهنمایی و مشاوره با مددجو در صورت ارجاع به سایر منابع تخصصی ، حمایتی ، اجتماعی </a:t>
            </a:r>
            <a:endParaRPr lang="en-GB" sz="16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600" b="1" dirty="0" smtClean="0">
                <a:latin typeface="Adobe Arabic" pitchFamily="18" charset="-78"/>
                <a:cs typeface="Adobe Arabic" pitchFamily="18" charset="-78"/>
              </a:rPr>
              <a:t>انجام اقدامات ضروری به منظور پیشگیری از عفونت </a:t>
            </a:r>
            <a:endParaRPr lang="en-GB" sz="16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600" b="1" dirty="0" smtClean="0">
                <a:latin typeface="Adobe Arabic" pitchFamily="18" charset="-78"/>
                <a:cs typeface="Adobe Arabic" pitchFamily="18" charset="-78"/>
              </a:rPr>
              <a:t>ترخیص و آماده سازی بیمار </a:t>
            </a:r>
            <a:endParaRPr lang="en-GB" sz="16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600" b="1" dirty="0" smtClean="0">
                <a:latin typeface="Adobe Arabic" pitchFamily="18" charset="-78"/>
                <a:cs typeface="Adobe Arabic" pitchFamily="18" charset="-78"/>
              </a:rPr>
              <a:t>تحویل گرفتن بخش از پرسنل شیفت قبل به پرسنل شیفت بعد بر بالین بیماران </a:t>
            </a:r>
            <a:endParaRPr lang="en-GB" sz="16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600" b="1" dirty="0" smtClean="0">
                <a:latin typeface="Adobe Arabic" pitchFamily="18" charset="-78"/>
                <a:cs typeface="Adobe Arabic" pitchFamily="18" charset="-78"/>
              </a:rPr>
              <a:t>شرکت و همراهی با پزشکان در محیط بیماران </a:t>
            </a:r>
            <a:endParaRPr lang="en-GB" sz="16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600" b="1" dirty="0" smtClean="0">
                <a:latin typeface="Adobe Arabic" pitchFamily="18" charset="-78"/>
                <a:cs typeface="Adobe Arabic" pitchFamily="18" charset="-78"/>
              </a:rPr>
              <a:t>ثبت کلیه اقدامات انجام شده</a:t>
            </a:r>
            <a:endParaRPr lang="en-GB" sz="16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600" b="1" dirty="0" smtClean="0">
                <a:latin typeface="Adobe Arabic" pitchFamily="18" charset="-78"/>
                <a:cs typeface="Adobe Arabic" pitchFamily="18" charset="-78"/>
              </a:rPr>
              <a:t>تریاژ </a:t>
            </a:r>
            <a:endParaRPr lang="en-GB" sz="16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en-GB" sz="1600" b="1" dirty="0" smtClean="0">
                <a:latin typeface="Adobe Arabic" pitchFamily="18" charset="-78"/>
                <a:cs typeface="Adobe Arabic" pitchFamily="18" charset="-78"/>
              </a:rPr>
              <a:t>CPR   </a:t>
            </a:r>
          </a:p>
          <a:p>
            <a:pPr algn="r" rtl="1"/>
            <a:r>
              <a:rPr lang="fa-IR" sz="1600" b="1" dirty="0" smtClean="0">
                <a:latin typeface="Adobe Arabic" pitchFamily="18" charset="-78"/>
                <a:cs typeface="Adobe Arabic" pitchFamily="18" charset="-78"/>
              </a:rPr>
              <a:t>شستشوی گوش </a:t>
            </a:r>
            <a:endParaRPr lang="en-GB" sz="16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600" b="1" dirty="0" smtClean="0">
                <a:latin typeface="Adobe Arabic" pitchFamily="18" charset="-78"/>
                <a:cs typeface="Adobe Arabic" pitchFamily="18" charset="-78"/>
              </a:rPr>
              <a:t>گذاشتن تامپون بینی و گوش </a:t>
            </a:r>
            <a:endParaRPr lang="en-GB" sz="16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600" b="1" dirty="0" smtClean="0">
                <a:latin typeface="Adobe Arabic" pitchFamily="18" charset="-78"/>
                <a:cs typeface="Adobe Arabic" pitchFamily="18" charset="-78"/>
              </a:rPr>
              <a:t>انجام کلیه آنکالهای اعزام در شیفتهای مختلف</a:t>
            </a:r>
            <a:endParaRPr lang="en-GB" sz="1600" b="1" dirty="0">
              <a:latin typeface="Adobe Arabic" pitchFamily="18" charset="-78"/>
              <a:cs typeface="Adobe Arabic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84505" y="332657"/>
            <a:ext cx="697498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dobe Arabic" pitchFamily="18" charset="-78"/>
                <a:cs typeface="Adobe Arabic" pitchFamily="18" charset="-78"/>
              </a:rPr>
              <a:t> </a:t>
            </a:r>
            <a:r>
              <a:rPr lang="en-GB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dobe Arabic" pitchFamily="18" charset="-78"/>
                <a:cs typeface="Adobe Arabic" pitchFamily="18" charset="-78"/>
              </a:rPr>
              <a:t> </a:t>
            </a:r>
            <a:r>
              <a:rPr lang="fa-IR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dobe Arabic" pitchFamily="18" charset="-78"/>
                <a:cs typeface="Adobe Arabic" pitchFamily="18" charset="-78"/>
              </a:rPr>
              <a:t> </a:t>
            </a:r>
            <a:endParaRPr lang="en-GB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74171" y="260649"/>
            <a:ext cx="519565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32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dobe Arabic" pitchFamily="18" charset="-78"/>
                <a:cs typeface="Adobe Arabic" pitchFamily="18" charset="-78"/>
              </a:rPr>
              <a:t>شرح وظایف پرستاران شاغل در بخش اورژانس</a:t>
            </a:r>
            <a:endParaRPr lang="en-GB" sz="32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ontent Placeholder 35"/>
          <p:cNvSpPr>
            <a:spLocks noGrp="1"/>
          </p:cNvSpPr>
          <p:nvPr>
            <p:ph idx="4294967295"/>
          </p:nvPr>
        </p:nvSpPr>
        <p:spPr>
          <a:xfrm>
            <a:off x="971600" y="1628800"/>
            <a:ext cx="7128792" cy="4497363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32500" lnSpcReduction="20000"/>
          </a:bodyPr>
          <a:lstStyle/>
          <a:p>
            <a:pPr algn="r" rtl="1"/>
            <a:r>
              <a:rPr lang="fa-IR" sz="5500" b="1" dirty="0" smtClean="0">
                <a:latin typeface="Adobe Arabic" pitchFamily="18" charset="-78"/>
                <a:cs typeface="Adobe Arabic" pitchFamily="18" charset="-78"/>
              </a:rPr>
              <a:t>کسب دستور ، برنامه کار از مسئول شیفت </a:t>
            </a:r>
            <a:endParaRPr lang="en-GB" sz="55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5500" b="1" dirty="0" smtClean="0">
                <a:latin typeface="Adobe Arabic" pitchFamily="18" charset="-78"/>
                <a:cs typeface="Adobe Arabic" pitchFamily="18" charset="-78"/>
              </a:rPr>
              <a:t>کمک در امر پذیرش </a:t>
            </a:r>
            <a:endParaRPr lang="en-GB" sz="55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5500" b="1" dirty="0" smtClean="0">
                <a:latin typeface="Adobe Arabic" pitchFamily="18" charset="-78"/>
                <a:cs typeface="Adobe Arabic" pitchFamily="18" charset="-78"/>
              </a:rPr>
              <a:t>انتقال بیمار از بخش به بخش دیگر </a:t>
            </a:r>
            <a:endParaRPr lang="en-GB" sz="55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5500" b="1" dirty="0" smtClean="0">
                <a:latin typeface="Adobe Arabic" pitchFamily="18" charset="-78"/>
                <a:cs typeface="Adobe Arabic" pitchFamily="18" charset="-78"/>
              </a:rPr>
              <a:t>کنترل </a:t>
            </a:r>
            <a:r>
              <a:rPr lang="en-GB" sz="5500" b="1" dirty="0" smtClean="0">
                <a:latin typeface="Adobe Arabic" pitchFamily="18" charset="-78"/>
                <a:cs typeface="Adobe Arabic" pitchFamily="18" charset="-78"/>
              </a:rPr>
              <a:t>V/S </a:t>
            </a:r>
          </a:p>
          <a:p>
            <a:pPr algn="r" rtl="1"/>
            <a:r>
              <a:rPr lang="fa-IR" sz="5500" b="1" dirty="0" smtClean="0">
                <a:latin typeface="Adobe Arabic" pitchFamily="18" charset="-78"/>
                <a:cs typeface="Adobe Arabic" pitchFamily="18" charset="-78"/>
              </a:rPr>
              <a:t>تزریقات عضلانی ، وریدی ،زیر جلدی ، واکسن تحت نظارت مسئول شیفت </a:t>
            </a:r>
            <a:endParaRPr lang="en-GB" sz="55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5500" b="1" dirty="0" smtClean="0">
                <a:latin typeface="Adobe Arabic" pitchFamily="18" charset="-78"/>
                <a:cs typeface="Adobe Arabic" pitchFamily="18" charset="-78"/>
              </a:rPr>
              <a:t>آمادگی قبل و بعد از عمل </a:t>
            </a:r>
            <a:endParaRPr lang="en-GB" sz="55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5500" b="1" dirty="0" smtClean="0">
                <a:latin typeface="Adobe Arabic" pitchFamily="18" charset="-78"/>
                <a:cs typeface="Adobe Arabic" pitchFamily="18" charset="-78"/>
              </a:rPr>
              <a:t>تعویض پانسمان </a:t>
            </a:r>
            <a:endParaRPr lang="en-GB" sz="55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5500" b="1" dirty="0" smtClean="0">
                <a:latin typeface="Adobe Arabic" pitchFamily="18" charset="-78"/>
                <a:cs typeface="Adobe Arabic" pitchFamily="18" charset="-78"/>
              </a:rPr>
              <a:t>کشیدن بخیه </a:t>
            </a:r>
            <a:endParaRPr lang="en-GB" sz="55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5500" b="1" dirty="0" smtClean="0">
                <a:latin typeface="Adobe Arabic" pitchFamily="18" charset="-78"/>
                <a:cs typeface="Adobe Arabic" pitchFamily="18" charset="-78"/>
              </a:rPr>
              <a:t>آماده کردن بیمار در موارد لزوم جهت انجام معاینات پزشکی </a:t>
            </a:r>
            <a:endParaRPr lang="en-GB" sz="55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5500" b="1" dirty="0" smtClean="0">
                <a:latin typeface="Adobe Arabic" pitchFamily="18" charset="-78"/>
                <a:cs typeface="Adobe Arabic" pitchFamily="18" charset="-78"/>
              </a:rPr>
              <a:t>گذاشتن سوند معده و شستشوی معده</a:t>
            </a:r>
            <a:endParaRPr lang="en-GB" sz="55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5500" b="1" dirty="0" smtClean="0">
                <a:latin typeface="Adobe Arabic" pitchFamily="18" charset="-78"/>
                <a:cs typeface="Adobe Arabic" pitchFamily="18" charset="-78"/>
              </a:rPr>
              <a:t>شرکت در کلاسهای باز آموزی </a:t>
            </a:r>
            <a:endParaRPr lang="en-GB" sz="55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5500" b="1" dirty="0" smtClean="0">
                <a:latin typeface="Adobe Arabic" pitchFamily="18" charset="-78"/>
                <a:cs typeface="Adobe Arabic" pitchFamily="18" charset="-78"/>
              </a:rPr>
              <a:t>حفظ امنیت بیمار در رابطه با پیشگیری از بروز حوادث </a:t>
            </a:r>
            <a:endParaRPr lang="en-GB" sz="55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5500" b="1" dirty="0" smtClean="0">
                <a:latin typeface="Adobe Arabic" pitchFamily="18" charset="-78"/>
                <a:cs typeface="Adobe Arabic" pitchFamily="18" charset="-78"/>
              </a:rPr>
              <a:t>انجام سایر امور حرفه ای طبق دستور مسئول شیفت </a:t>
            </a:r>
            <a:endParaRPr lang="en-GB" sz="5500" b="1" dirty="0" smtClean="0">
              <a:latin typeface="Adobe Arabic" pitchFamily="18" charset="-78"/>
              <a:cs typeface="Adobe Arabic" pitchFamily="18" charset="-78"/>
            </a:endParaRPr>
          </a:p>
          <a:p>
            <a:pPr rtl="1">
              <a:buNone/>
            </a:pPr>
            <a:r>
              <a:rPr lang="en-GB" dirty="0" smtClean="0"/>
              <a:t> </a:t>
            </a:r>
          </a:p>
          <a:p>
            <a:endParaRPr lang="en-GB" dirty="0"/>
          </a:p>
        </p:txBody>
      </p:sp>
      <p:sp>
        <p:nvSpPr>
          <p:cNvPr id="37" name="Rectangle 36"/>
          <p:cNvSpPr/>
          <p:nvPr/>
        </p:nvSpPr>
        <p:spPr>
          <a:xfrm>
            <a:off x="2072757" y="548681"/>
            <a:ext cx="499848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32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dobe Arabic" pitchFamily="18" charset="-78"/>
                <a:cs typeface="Adobe Arabic" pitchFamily="18" charset="-78"/>
              </a:rPr>
              <a:t>شرح وظایف بهیاران شاغل در بخش اورژانس</a:t>
            </a:r>
            <a:endParaRPr lang="en-GB" sz="32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467544" y="908720"/>
          <a:ext cx="8229600" cy="5377766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371600"/>
                <a:gridCol w="1371600"/>
                <a:gridCol w="1371600"/>
                <a:gridCol w="1371600"/>
                <a:gridCol w="1642392"/>
                <a:gridCol w="1100808"/>
              </a:tblGrid>
              <a:tr h="64265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/>
                        <a:t>سابقه کار </a:t>
                      </a:r>
                      <a:endParaRPr lang="en-GB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/>
                        <a:t>نوع استخدام</a:t>
                      </a:r>
                      <a:endParaRPr lang="en-GB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/>
                        <a:t>مدرک تحصیلی</a:t>
                      </a:r>
                      <a:endParaRPr lang="en-GB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dirty="0" smtClean="0"/>
                        <a:t>سمت یا</a:t>
                      </a:r>
                      <a:r>
                        <a:rPr lang="en-GB" sz="1800" dirty="0" smtClean="0"/>
                        <a:t> </a:t>
                      </a:r>
                      <a:r>
                        <a:rPr lang="fa-IR" sz="1800" dirty="0" smtClean="0"/>
                        <a:t>پست</a:t>
                      </a:r>
                      <a:endParaRPr lang="en-GB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نام ونام خانوادگی</a:t>
                      </a:r>
                      <a:endParaRPr lang="en-GB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ردیف</a:t>
                      </a:r>
                      <a:endParaRPr lang="en-GB" sz="3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9983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 dirty="0"/>
                        <a:t>8سال</a:t>
                      </a:r>
                      <a:endParaRPr lang="en-GB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 dirty="0"/>
                        <a:t>پیمانی</a:t>
                      </a:r>
                      <a:endParaRPr lang="en-GB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 dirty="0"/>
                        <a:t>متخصص بیهوشی</a:t>
                      </a:r>
                      <a:endParaRPr lang="en-GB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/>
                        <a:t>متخصص بیهوشی</a:t>
                      </a:r>
                      <a:endParaRPr lang="en-GB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dirty="0"/>
                        <a:t>مصطفی بختیاری جامی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1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9029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6سال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پیمانی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متخصص جراحی عمومی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/>
                        <a:t>سرپرست</a:t>
                      </a:r>
                      <a:r>
                        <a:rPr lang="fa-IR" sz="1200"/>
                        <a:t> علمی بخش </a:t>
                      </a:r>
                      <a:r>
                        <a:rPr lang="fa-IR" sz="1100"/>
                        <a:t>اورژانس</a:t>
                      </a:r>
                      <a:endParaRPr lang="en-GB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/>
                        <a:t>مهرداد ربانی کاریزی</a:t>
                      </a:r>
                      <a:endParaRPr lang="en-GB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2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9029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4سال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 dirty="0"/>
                        <a:t>پیمانی</a:t>
                      </a:r>
                      <a:endParaRPr lang="en-GB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متخصص داخلی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/>
                        <a:t>متخصص داخلی</a:t>
                      </a:r>
                      <a:endParaRPr lang="en-GB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/>
                        <a:t>سید هومن هاشمی</a:t>
                      </a:r>
                      <a:endParaRPr lang="en-GB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3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9029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4 سال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قراردادی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 dirty="0"/>
                        <a:t>متخصص روانپزشکی</a:t>
                      </a:r>
                      <a:endParaRPr lang="en-GB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/>
                        <a:t>متخصص روانپزشکی</a:t>
                      </a:r>
                      <a:endParaRPr lang="en-GB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/>
                        <a:t>بابک معصوم</a:t>
                      </a:r>
                      <a:endParaRPr lang="en-GB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4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9029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2سال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قراردادی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متخصص قلب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/>
                        <a:t>متخصص قلب</a:t>
                      </a:r>
                      <a:endParaRPr lang="en-GB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/>
                        <a:t>مهناز  احمدی</a:t>
                      </a:r>
                      <a:endParaRPr lang="en-GB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5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9983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 dirty="0" smtClean="0"/>
                        <a:t>2سال</a:t>
                      </a:r>
                      <a:endParaRPr lang="en-GB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 dirty="0"/>
                        <a:t>پیمانی</a:t>
                      </a:r>
                      <a:endParaRPr lang="en-GB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متخصص زنان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/>
                        <a:t>متخصص زنان</a:t>
                      </a:r>
                      <a:endParaRPr lang="en-GB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/>
                        <a:t>راشین رجبی</a:t>
                      </a:r>
                      <a:endParaRPr lang="en-GB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6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9029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1سال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پیمانی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متخصص اطفال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/>
                        <a:t>متخصص اطفال</a:t>
                      </a:r>
                      <a:endParaRPr lang="en-GB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/>
                        <a:t>سید محمد مهدی منزوی</a:t>
                      </a:r>
                      <a:endParaRPr lang="en-GB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7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9029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 dirty="0" smtClean="0"/>
                        <a:t>1سال</a:t>
                      </a:r>
                      <a:endParaRPr lang="en-GB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 dirty="0"/>
                        <a:t>قراردادی</a:t>
                      </a:r>
                      <a:endParaRPr lang="en-GB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متخصص چشم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/>
                        <a:t>متخصص چشم</a:t>
                      </a:r>
                      <a:endParaRPr lang="en-GB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/>
                        <a:t>محمدباقرحیدر زاده</a:t>
                      </a:r>
                      <a:endParaRPr lang="en-GB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8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9029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5 ماه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قراردادی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 dirty="0"/>
                        <a:t>متخصص </a:t>
                      </a:r>
                      <a:r>
                        <a:rPr lang="fa-IR" sz="1050" dirty="0" smtClean="0"/>
                        <a:t>داخلی</a:t>
                      </a:r>
                      <a:endParaRPr lang="en-GB" sz="1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/>
                        <a:t>متخصص </a:t>
                      </a:r>
                      <a:r>
                        <a:rPr lang="fa-IR" sz="1400" dirty="0" smtClean="0"/>
                        <a:t>داخلی</a:t>
                      </a:r>
                      <a:endParaRPr lang="en-GB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لادن</a:t>
                      </a:r>
                      <a:r>
                        <a:rPr lang="fa-IR" sz="14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گشایشی</a:t>
                      </a:r>
                      <a:endParaRPr lang="en-GB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9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9983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5 ماه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قراردادی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متخصص ارتوپدی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/>
                        <a:t>متخصص ارتوپدی</a:t>
                      </a:r>
                      <a:endParaRPr lang="en-GB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/>
                        <a:t>احمد   یوسفی</a:t>
                      </a:r>
                      <a:endParaRPr lang="en-GB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10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39029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4ماه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قراردادی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50"/>
                        <a:t>متخصص زنان</a:t>
                      </a:r>
                      <a:endParaRPr lang="en-GB" sz="12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/>
                        <a:t>متخصص زنان</a:t>
                      </a:r>
                      <a:endParaRPr lang="en-GB" sz="180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/>
                        <a:t>حوراواحدالعین</a:t>
                      </a:r>
                      <a:endParaRPr lang="en-GB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11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176689" y="260649"/>
            <a:ext cx="679064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لیست متخصصین شاغل در اورژانس سال 1390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71600" y="1556792"/>
          <a:ext cx="6967715" cy="4177637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385211"/>
                <a:gridCol w="1385211"/>
                <a:gridCol w="1385211"/>
                <a:gridCol w="1893039"/>
                <a:gridCol w="919043"/>
              </a:tblGrid>
              <a:tr h="70324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100" dirty="0" smtClean="0"/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dirty="0" smtClean="0"/>
                        <a:t>نوع استخدام</a:t>
                      </a:r>
                      <a:endParaRPr lang="en-GB" sz="2400" dirty="0" smtClean="0"/>
                    </a:p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مدرک تحصیلی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پست یا سمت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kern="1200" dirty="0" smtClean="0"/>
                        <a:t>نام ونام خانوادگی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ردیف</a:t>
                      </a:r>
                      <a:endParaRPr lang="en-GB" dirty="0"/>
                    </a:p>
                  </a:txBody>
                  <a:tcPr anchor="ctr"/>
                </a:tc>
              </a:tr>
              <a:tr h="496342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قراردادی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دکترا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پزشک</a:t>
                      </a:r>
                      <a:r>
                        <a:rPr lang="fa-IR" baseline="0" dirty="0" smtClean="0"/>
                        <a:t> عمومی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مهدی</a:t>
                      </a:r>
                      <a:r>
                        <a:rPr lang="fa-IR" baseline="0" dirty="0" smtClean="0"/>
                        <a:t> نوروزی</a:t>
                      </a:r>
                      <a:endParaRPr lang="en-GB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</a:tr>
              <a:tr h="496342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قراردادی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دکترا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mtClean="0"/>
                        <a:t>پزشک</a:t>
                      </a:r>
                      <a:r>
                        <a:rPr lang="fa-IR" baseline="0" smtClean="0"/>
                        <a:t> عمومی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دانیال مقدس</a:t>
                      </a:r>
                      <a:endParaRPr lang="en-GB" sz="180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</a:tr>
              <a:tr h="496342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قراردادی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دکترا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mtClean="0"/>
                        <a:t>پزشک</a:t>
                      </a:r>
                      <a:r>
                        <a:rPr lang="fa-IR" baseline="0" smtClean="0"/>
                        <a:t> عمومی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هادی جعفری</a:t>
                      </a:r>
                      <a:endParaRPr lang="en-GB" sz="180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</a:tr>
              <a:tr h="496342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قراردادی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دکترا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mtClean="0"/>
                        <a:t>پزشک</a:t>
                      </a:r>
                      <a:r>
                        <a:rPr lang="fa-IR" baseline="0" smtClean="0"/>
                        <a:t> عمومی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fa-IR" sz="180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فرامرز</a:t>
                      </a:r>
                      <a:r>
                        <a:rPr lang="fa-IR" sz="180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شریف</a:t>
                      </a:r>
                      <a:endParaRPr lang="en-GB" sz="180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</a:tr>
              <a:tr h="496342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قراردادی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دکترا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mtClean="0"/>
                        <a:t>پزشک</a:t>
                      </a:r>
                      <a:r>
                        <a:rPr lang="fa-IR" baseline="0" smtClean="0"/>
                        <a:t> عمومی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رامین رضوی پناه</a:t>
                      </a:r>
                      <a:endParaRPr lang="en-GB" sz="180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</a:tr>
              <a:tr h="496342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قراردادی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دکترا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smtClean="0"/>
                        <a:t>پزشک</a:t>
                      </a:r>
                      <a:r>
                        <a:rPr lang="fa-IR" baseline="0" smtClean="0"/>
                        <a:t> عمومی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فریدون محسن زاده</a:t>
                      </a:r>
                      <a:endParaRPr lang="en-GB" sz="180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</a:tr>
              <a:tr h="496342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قراردادی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دکترا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پزشک</a:t>
                      </a:r>
                      <a:r>
                        <a:rPr lang="fa-IR" baseline="0" dirty="0" smtClean="0"/>
                        <a:t> عمومی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حسین پرستار شهری</a:t>
                      </a:r>
                      <a:endParaRPr lang="en-GB" sz="1800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221570" y="332656"/>
            <a:ext cx="670087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لیست پزشکان عمومی شاغل در بیمارستان سال 1390</a:t>
            </a:r>
            <a:endParaRPr lang="en-US" sz="2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539552" y="1196752"/>
          <a:ext cx="8229600" cy="4896542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371600"/>
                <a:gridCol w="1371600"/>
                <a:gridCol w="1371600"/>
                <a:gridCol w="1357808"/>
                <a:gridCol w="1385392"/>
                <a:gridCol w="1371600"/>
              </a:tblGrid>
              <a:tr h="76589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000" dirty="0" smtClean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solidFill>
                            <a:schemeClr val="tx1"/>
                          </a:solidFill>
                        </a:rPr>
                        <a:t>سابقه کار</a:t>
                      </a:r>
                      <a:endParaRPr lang="fa-IR" sz="16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B Meh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a-IR" sz="1050" dirty="0" smtClean="0"/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solidFill>
                            <a:schemeClr val="tx1"/>
                          </a:solidFill>
                        </a:rPr>
                        <a:t>نوع استخدام</a:t>
                      </a:r>
                      <a:endParaRPr lang="en-GB" sz="20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a-IR" sz="1050" dirty="0" smtClean="0"/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>
                          <a:solidFill>
                            <a:schemeClr val="tx1"/>
                          </a:solidFill>
                        </a:rPr>
                        <a:t>مدرک تحصیلی</a:t>
                      </a: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a-IR" sz="900" dirty="0" smtClean="0"/>
                    </a:p>
                    <a:p>
                      <a:pPr algn="r"/>
                      <a:r>
                        <a:rPr lang="fa-IR" sz="1600" kern="1200" dirty="0" smtClean="0">
                          <a:solidFill>
                            <a:schemeClr val="tx1"/>
                          </a:solidFill>
                        </a:rPr>
                        <a:t>پست یا سمت</a:t>
                      </a:r>
                      <a:endParaRPr lang="en-GB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900" kern="1200" dirty="0" smtClean="0"/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kern="1200" dirty="0" smtClean="0">
                          <a:solidFill>
                            <a:schemeClr val="tx1"/>
                          </a:solidFill>
                        </a:rPr>
                        <a:t>نام ونام خانوادگی</a:t>
                      </a: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dirty="0"/>
                        <a:t>       </a:t>
                      </a:r>
                      <a:endParaRPr lang="fa-IR" sz="1000" dirty="0" smtClean="0"/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dirty="0" smtClean="0"/>
                        <a:t>  </a:t>
                      </a:r>
                      <a:r>
                        <a:rPr lang="fa-IR" sz="1600" dirty="0" smtClean="0">
                          <a:solidFill>
                            <a:schemeClr val="tx1"/>
                          </a:solidFill>
                        </a:rPr>
                        <a:t>ردیف</a:t>
                      </a:r>
                      <a:endParaRPr lang="fa-IR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13065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24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رسمی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دیپلم بهیاری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بهیار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b="0" dirty="0" smtClean="0"/>
                        <a:t>محمدرضا پوش</a:t>
                      </a:r>
                      <a:endParaRPr lang="en-GB" b="0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1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13065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23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رسمی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دیپلم بهیاری</a:t>
                      </a:r>
                      <a:endParaRPr lang="en-GB" dirty="0" smtClean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بهیار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b="0" dirty="0" smtClean="0"/>
                        <a:t>حسینعلی ایزی</a:t>
                      </a:r>
                      <a:endParaRPr lang="fa-IR" b="0" dirty="0" smtClean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2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13065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15سال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رسمی</a:t>
                      </a:r>
                      <a:endParaRPr lang="en-GB" dirty="0" smtClean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دیپلم بهیاری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بهیار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b="0" dirty="0" smtClean="0"/>
                        <a:t>بهزاد</a:t>
                      </a:r>
                      <a:r>
                        <a:rPr lang="fa-IR" b="0" baseline="0" dirty="0" smtClean="0"/>
                        <a:t> شیخ</a:t>
                      </a:r>
                      <a:endParaRPr lang="en-GB" b="0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3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13065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11سال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رسمی</a:t>
                      </a:r>
                      <a:endParaRPr lang="en-GB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دیپلم بهیاری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کمک</a:t>
                      </a:r>
                      <a:r>
                        <a:rPr lang="fa-IR" baseline="0" dirty="0" smtClean="0"/>
                        <a:t> بهیار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b="0" dirty="0" smtClean="0"/>
                        <a:t>محمود</a:t>
                      </a:r>
                      <a:r>
                        <a:rPr lang="fa-IR" b="0" baseline="0" dirty="0" smtClean="0"/>
                        <a:t> شرفی</a:t>
                      </a:r>
                      <a:endParaRPr lang="en-GB" b="0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4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13065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6سال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پیمانی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کارشناس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پرستار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600" b="0" dirty="0" smtClean="0"/>
                        <a:t>روح الله</a:t>
                      </a:r>
                      <a:r>
                        <a:rPr lang="fa-IR" sz="1600" b="0" baseline="0" dirty="0" smtClean="0"/>
                        <a:t> عربخانی</a:t>
                      </a:r>
                      <a:endParaRPr lang="en-GB" sz="1600" b="0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5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13065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11ماه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طرحی</a:t>
                      </a:r>
                      <a:endParaRPr lang="en-GB" dirty="0" smtClean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کارشناس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پرستار</a:t>
                      </a:r>
                      <a:endParaRPr lang="en-GB" dirty="0" smtClean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b="0" dirty="0" smtClean="0"/>
                        <a:t>حمید پور حسین</a:t>
                      </a:r>
                      <a:endParaRPr lang="en-GB" b="0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6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13065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10سال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تبصره4</a:t>
                      </a:r>
                      <a:endParaRPr lang="fa-IR" dirty="0" smtClean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دیپلم</a:t>
                      </a:r>
                      <a:endParaRPr lang="en-GB" dirty="0" smtClean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خدمات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b="0" dirty="0" smtClean="0"/>
                        <a:t>محمود نظری</a:t>
                      </a:r>
                      <a:endParaRPr lang="en-GB" b="0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8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13065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6سال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تبصره4</a:t>
                      </a:r>
                      <a:endParaRPr lang="fa-IR" dirty="0" smtClean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زیردیپلم</a:t>
                      </a:r>
                      <a:endParaRPr lang="en-GB" dirty="0" smtClean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خدمات</a:t>
                      </a:r>
                      <a:endParaRPr lang="en-GB" dirty="0" smtClean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400" b="0" dirty="0" smtClean="0"/>
                        <a:t>ابوالفضل رمضانی</a:t>
                      </a:r>
                      <a:endParaRPr lang="en-GB" sz="1400" b="0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10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13065"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>
                          <a:cs typeface="B Zar" pitchFamily="2" charset="-78"/>
                        </a:rPr>
                        <a:t>20سال</a:t>
                      </a:r>
                      <a:endParaRPr lang="en-GB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تبصره4</a:t>
                      </a:r>
                      <a:endParaRPr lang="fa-IR" dirty="0" smtClean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دیپلم</a:t>
                      </a:r>
                      <a:endParaRPr lang="en-GB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کنترل بیماران</a:t>
                      </a:r>
                      <a:endParaRPr lang="en-GB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400" b="0" dirty="0" smtClean="0"/>
                        <a:t>براتقلی</a:t>
                      </a:r>
                      <a:r>
                        <a:rPr lang="fa-IR" sz="1400" b="0" baseline="0" dirty="0" smtClean="0"/>
                        <a:t> </a:t>
                      </a:r>
                      <a:r>
                        <a:rPr lang="fa-IR" sz="1400" b="0" dirty="0" smtClean="0"/>
                        <a:t>صولتی</a:t>
                      </a:r>
                      <a:endParaRPr lang="en-GB" sz="1400" b="0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11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13065"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>
                          <a:latin typeface="AngsanaUPC" pitchFamily="18" charset="-34"/>
                          <a:cs typeface="B Zar" pitchFamily="2" charset="-78"/>
                        </a:rPr>
                        <a:t>20سال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رسمی</a:t>
                      </a:r>
                      <a:endParaRPr lang="en-GB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دیپلم</a:t>
                      </a:r>
                      <a:endParaRPr lang="en-GB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dirty="0" smtClean="0"/>
                        <a:t>کنترل بیماران</a:t>
                      </a:r>
                      <a:endParaRPr lang="en-GB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b="0" dirty="0" smtClean="0"/>
                        <a:t>ایرج ولیزاده</a:t>
                      </a:r>
                      <a:endParaRPr lang="en-GB" b="0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12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63292" y="260648"/>
            <a:ext cx="741741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لیست پرسنل شاغل در اورژانس</a:t>
            </a:r>
            <a:endParaRPr lang="en-GB" sz="4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39550" y="1196747"/>
          <a:ext cx="8136906" cy="4680524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1356151"/>
                <a:gridCol w="1356151"/>
                <a:gridCol w="1356151"/>
                <a:gridCol w="1356151"/>
                <a:gridCol w="1704190"/>
                <a:gridCol w="1008112"/>
              </a:tblGrid>
              <a:tr h="73781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000" dirty="0" smtClean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/>
                        <a:t>سابقه کار</a:t>
                      </a:r>
                      <a:endParaRPr lang="fa-IR" sz="16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B Meh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a-IR" sz="1050" dirty="0" smtClean="0"/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/>
                        <a:t>نوع استخدام</a:t>
                      </a:r>
                      <a:endParaRPr lang="en-GB" sz="20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1050" dirty="0" smtClean="0"/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dirty="0" smtClean="0"/>
                        <a:t>مدرک تحصیلی</a:t>
                      </a:r>
                      <a:endParaRPr lang="en-GB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sz="900" dirty="0" smtClean="0"/>
                    </a:p>
                    <a:p>
                      <a:pPr algn="r"/>
                      <a:r>
                        <a:rPr lang="fa-IR" sz="1600" kern="1200" dirty="0" smtClean="0"/>
                        <a:t>پست یا سمت</a:t>
                      </a:r>
                      <a:endParaRPr lang="en-GB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900" kern="1200" dirty="0" smtClean="0"/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kern="1200" dirty="0" smtClean="0"/>
                        <a:t>نام ونام خانوادگی</a:t>
                      </a: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dirty="0"/>
                        <a:t>       </a:t>
                      </a:r>
                      <a:endParaRPr lang="fa-IR" sz="1000" dirty="0" smtClean="0"/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000" dirty="0" smtClean="0"/>
                        <a:t>  </a:t>
                      </a:r>
                      <a:r>
                        <a:rPr lang="fa-IR" sz="1600" dirty="0" smtClean="0"/>
                        <a:t>ردیف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000" dirty="0" smtClean="0">
                        <a:latin typeface="Calibri"/>
                        <a:ea typeface="Calibri"/>
                        <a:cs typeface="B Mehr"/>
                      </a:endParaRPr>
                    </a:p>
                  </a:txBody>
                  <a:tcPr marL="68580" marR="68580" marT="0" marB="0"/>
                </a:tc>
              </a:tr>
              <a:tr h="438079"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23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رسمی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دیپلم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بهیار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b="0" dirty="0" smtClean="0"/>
                        <a:t>الهه</a:t>
                      </a:r>
                      <a:r>
                        <a:rPr lang="fa-IR" sz="1800" b="0" baseline="0" dirty="0" smtClean="0"/>
                        <a:t> خادمیان</a:t>
                      </a:r>
                      <a:endParaRPr lang="fa-IR" sz="1800" b="0" dirty="0" smtClean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1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38079">
                <a:tc>
                  <a:txBody>
                    <a:bodyPr/>
                    <a:lstStyle/>
                    <a:p>
                      <a:pPr algn="r"/>
                      <a:r>
                        <a:rPr lang="fa-IR" sz="1600" dirty="0" smtClean="0"/>
                        <a:t>21سال</a:t>
                      </a:r>
                      <a:endParaRPr lang="en-GB" sz="16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600" dirty="0" smtClean="0"/>
                        <a:t>رسمی</a:t>
                      </a:r>
                      <a:endParaRPr lang="en-GB" sz="16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600" dirty="0" smtClean="0"/>
                        <a:t>دیپلم</a:t>
                      </a:r>
                      <a:endParaRPr lang="en-GB" sz="16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600" dirty="0" smtClean="0"/>
                        <a:t>بهیار</a:t>
                      </a:r>
                      <a:endParaRPr lang="en-GB" sz="16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600" b="0" dirty="0" smtClean="0"/>
                        <a:t>شهناز صلح بین</a:t>
                      </a:r>
                      <a:endParaRPr lang="en-GB" sz="16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2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38079"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3سال</a:t>
                      </a:r>
                      <a:endParaRPr lang="fa-IR" sz="1800" b="0" dirty="0" smtClean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تبصره3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کارشناس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پرستار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b="0" dirty="0" smtClean="0"/>
                        <a:t>مریم حامدی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3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38079"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2سال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پیمانی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کارشناس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پرستار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0" baseline="0" dirty="0" smtClean="0"/>
                        <a:t> </a:t>
                      </a:r>
                      <a:r>
                        <a:rPr lang="fa-IR" sz="1800" b="0" baseline="0" dirty="0" smtClean="0"/>
                        <a:t>گلثوم </a:t>
                      </a:r>
                      <a:r>
                        <a:rPr lang="fa-IR" sz="1800" b="0" dirty="0" smtClean="0"/>
                        <a:t>طهماسبی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4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38079"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2سال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تبصره3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کارشناس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پرستار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600" b="0" dirty="0" smtClean="0"/>
                        <a:t>خدیجه</a:t>
                      </a:r>
                      <a:r>
                        <a:rPr lang="fa-IR" sz="1600" b="0" baseline="0" dirty="0" smtClean="0"/>
                        <a:t> قربانی ثانی</a:t>
                      </a:r>
                      <a:endParaRPr lang="en-GB" sz="16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/>
                        <a:t>5</a:t>
                      </a:r>
                      <a:endParaRPr lang="en-GB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38079"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2سال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پیمانی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کارشناس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پرستار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b="0" dirty="0" smtClean="0"/>
                        <a:t>صدیقه ساقی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6</a:t>
                      </a:r>
                      <a:endParaRPr lang="en-GB" dirty="0"/>
                    </a:p>
                  </a:txBody>
                  <a:tcPr/>
                </a:tc>
              </a:tr>
              <a:tr h="438079"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7ماه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dirty="0" smtClean="0"/>
                        <a:t>طرحی</a:t>
                      </a:r>
                      <a:endParaRPr lang="en-GB" sz="1800" b="0" dirty="0" smtClean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800" dirty="0" smtClean="0"/>
                        <a:t>کارشناس</a:t>
                      </a:r>
                      <a:endParaRPr lang="en-GB" sz="1800" b="0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dirty="0" smtClean="0"/>
                        <a:t>پرستار</a:t>
                      </a:r>
                      <a:endParaRPr lang="en-GB" sz="1800" b="0" dirty="0" smtClean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b="0" dirty="0" smtClean="0"/>
                        <a:t>عطیه دوربین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7</a:t>
                      </a:r>
                      <a:endParaRPr lang="en-GB" dirty="0"/>
                    </a:p>
                  </a:txBody>
                  <a:tcPr/>
                </a:tc>
              </a:tr>
              <a:tr h="438079"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3ماه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dirty="0" smtClean="0"/>
                        <a:t>طرحی</a:t>
                      </a:r>
                      <a:endParaRPr lang="en-GB" sz="1800" b="0" dirty="0" smtClean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800" dirty="0" smtClean="0"/>
                        <a:t>کارشناس</a:t>
                      </a:r>
                      <a:endParaRPr lang="en-GB" sz="1800" b="0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dirty="0" smtClean="0"/>
                        <a:t>پرستار</a:t>
                      </a:r>
                      <a:endParaRPr lang="en-GB" sz="1800" b="0" dirty="0" smtClean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b="0" dirty="0" smtClean="0"/>
                        <a:t>شهلا پاکباز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8</a:t>
                      </a:r>
                      <a:endParaRPr lang="en-GB" dirty="0"/>
                    </a:p>
                  </a:txBody>
                  <a:tcPr/>
                </a:tc>
              </a:tr>
              <a:tr h="438079">
                <a:tc>
                  <a:txBody>
                    <a:bodyPr/>
                    <a:lstStyle/>
                    <a:p>
                      <a:pPr algn="r"/>
                      <a:r>
                        <a:rPr lang="fa-IR" sz="1800" b="0" dirty="0" smtClean="0">
                          <a:cs typeface="B Zar" pitchFamily="2" charset="-78"/>
                        </a:rPr>
                        <a:t>20سال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1800" dirty="0" smtClean="0"/>
                        <a:t>رسمی</a:t>
                      </a:r>
                      <a:endParaRPr lang="en-GB" sz="1800" b="0" dirty="0">
                        <a:latin typeface="AngsanaUPC" pitchFamily="18" charset="-34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دیپلم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dirty="0" smtClean="0"/>
                        <a:t>کنترل بیماران</a:t>
                      </a:r>
                      <a:endParaRPr lang="en-GB" sz="18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600" b="0" dirty="0" smtClean="0"/>
                        <a:t> پروین حضرتیان</a:t>
                      </a:r>
                      <a:endParaRPr lang="en-GB" sz="1600" b="0" dirty="0"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9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1187624" y="260648"/>
            <a:ext cx="61926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لیست پرسنل شاغل در اورژانس</a:t>
            </a:r>
            <a:endParaRPr lang="en-GB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005959" y="404664"/>
            <a:ext cx="713208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لیست تجهیزات بخش اورژانس</a:t>
            </a:r>
            <a:endParaRPr lang="en-GB" sz="4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11560" y="1412776"/>
          <a:ext cx="7992888" cy="5184576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880759"/>
                <a:gridCol w="3115685"/>
                <a:gridCol w="944146"/>
                <a:gridCol w="3052298"/>
              </a:tblGrid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fa-IR" sz="28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تعداد</a:t>
                      </a:r>
                      <a:endParaRPr lang="en-GB" sz="28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8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لیست تجهیزات</a:t>
                      </a:r>
                      <a:endParaRPr lang="en-GB" sz="28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8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تعداد</a:t>
                      </a:r>
                      <a:endParaRPr lang="en-GB" sz="28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28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لیست تجهیزات</a:t>
                      </a:r>
                      <a:endParaRPr lang="en-GB" sz="28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fa-IR" sz="1800" b="1" dirty="0" smtClean="0"/>
                        <a:t>1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600" b="1" dirty="0" smtClean="0">
                        <a:latin typeface="+mn-lt"/>
                        <a:ea typeface="Calibri"/>
                        <a:cs typeface="B Zar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latin typeface="+mn-lt"/>
                          <a:ea typeface="Calibri"/>
                          <a:cs typeface="B Zar"/>
                        </a:rPr>
                        <a:t>پالس اکسیمتری</a:t>
                      </a:r>
                      <a:endParaRPr lang="en-GB" sz="1800" b="1" dirty="0" smtClean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b="1" dirty="0" smtClean="0"/>
                        <a:t>1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B Zar"/>
                        </a:rPr>
                        <a:t>دستگاه الکتروشوک 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B Zar"/>
                        </a:rPr>
                        <a:t>cardio life</a:t>
                      </a:r>
                      <a:endParaRPr lang="en-GB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fa-IR" sz="1800" b="1" dirty="0" smtClean="0"/>
                        <a:t>1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B Zar"/>
                        </a:rPr>
                        <a:t>پمپ سرنگ</a:t>
                      </a:r>
                      <a:endParaRPr lang="en-GB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b="1" dirty="0" smtClean="0"/>
                        <a:t>1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B Zar"/>
                        </a:rPr>
                        <a:t>دستگاه الکتروشوک 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B Zar"/>
                        </a:rPr>
                        <a:t>Life pack</a:t>
                      </a:r>
                      <a:endParaRPr lang="en-GB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fa-IR" sz="1800" b="1" dirty="0" smtClean="0"/>
                        <a:t>2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B Zar"/>
                        </a:rPr>
                        <a:t>ساکشن پرتابل</a:t>
                      </a:r>
                      <a:endParaRPr lang="en-GB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b="1" dirty="0" smtClean="0"/>
                        <a:t>1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B Zar"/>
                        </a:rPr>
                        <a:t>ونتیلاتور</a:t>
                      </a:r>
                      <a:endParaRPr lang="en-GB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fa-IR" sz="1800" b="1" dirty="0" smtClean="0"/>
                        <a:t>1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B Zar"/>
                        </a:rPr>
                        <a:t>وارمر خون</a:t>
                      </a:r>
                      <a:endParaRPr lang="en-GB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b="1" dirty="0" smtClean="0"/>
                        <a:t>1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B Zar"/>
                        </a:rPr>
                        <a:t>ونتیلاتور</a:t>
                      </a:r>
                      <a:endParaRPr lang="en-GB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fa-IR" sz="1800" b="1" dirty="0" smtClean="0"/>
                        <a:t>1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B Zar"/>
                        </a:rPr>
                        <a:t>وارمر اطفال</a:t>
                      </a:r>
                      <a:endParaRPr lang="en-GB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b="1" dirty="0" smtClean="0"/>
                        <a:t>2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B Zar"/>
                        </a:rPr>
                        <a:t>مانیتورینگ ثابت</a:t>
                      </a:r>
                      <a:endParaRPr lang="en-GB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fa-IR" sz="1800" b="1" dirty="0" smtClean="0"/>
                        <a:t>2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B Zar"/>
                        </a:rPr>
                        <a:t>بخور سرد</a:t>
                      </a:r>
                      <a:endParaRPr lang="en-GB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b="1" dirty="0" smtClean="0"/>
                        <a:t>1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B Zar"/>
                        </a:rPr>
                        <a:t>مانیتورینگ پرتابل</a:t>
                      </a:r>
                      <a:endParaRPr lang="en-GB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fa-IR" sz="1800" b="1" dirty="0" smtClean="0"/>
                        <a:t>1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B Zar"/>
                        </a:rPr>
                        <a:t>بخور گرم</a:t>
                      </a:r>
                      <a:endParaRPr lang="en-GB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b="1" dirty="0" smtClean="0"/>
                        <a:t>3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B Zar"/>
                        </a:rPr>
                        <a:t>الکتروکاردیوگرافی</a:t>
                      </a:r>
                      <a:endParaRPr lang="en-GB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b="1" dirty="0" smtClean="0"/>
                        <a:t>2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800" b="1" kern="1200" dirty="0" smtClean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B Zar"/>
                        </a:rPr>
                        <a:t>ترالی اورژانس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B Zar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ICT0015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367644" y="1484784"/>
            <a:ext cx="6408712" cy="4396145"/>
          </a:xfrm>
          <a:prstGeom prst="rect">
            <a:avLst/>
          </a:prstGeom>
          <a:ln w="228600" cap="sq" cmpd="thickThin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Rectangle 2"/>
          <p:cNvSpPr/>
          <p:nvPr/>
        </p:nvSpPr>
        <p:spPr>
          <a:xfrm>
            <a:off x="2738811" y="476673"/>
            <a:ext cx="366638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r>
              <a:rPr lang="fa-IR" sz="2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نمایی از اتاق </a:t>
            </a:r>
            <a:r>
              <a:rPr lang="en-GB" sz="2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CPR </a:t>
            </a:r>
            <a:r>
              <a:rPr lang="fa-IR" sz="2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بخش اورژانس</a:t>
            </a:r>
            <a:endParaRPr lang="en-US" sz="2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ICT0017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827584" y="1556792"/>
            <a:ext cx="3492000" cy="4097300"/>
          </a:xfrm>
          <a:prstGeom prst="rect">
            <a:avLst/>
          </a:prstGeom>
          <a:ln w="228600" cap="sq" cmpd="thickThin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" name="Picture 2" descr="PICT0020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5004048" y="1556792"/>
            <a:ext cx="3492000" cy="4108235"/>
          </a:xfrm>
          <a:prstGeom prst="rect">
            <a:avLst/>
          </a:prstGeom>
          <a:ln w="228600" cap="sq" cmpd="thickThin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Rectangle 3"/>
          <p:cNvSpPr/>
          <p:nvPr/>
        </p:nvSpPr>
        <p:spPr>
          <a:xfrm>
            <a:off x="1865979" y="548681"/>
            <a:ext cx="541205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32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نمایی از ونتیلاتور های بخش اورژانس</a:t>
            </a:r>
            <a:endParaRPr lang="en-US" sz="32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descr="PICT0024.JPG"/>
          <p:cNvPicPr>
            <a:picLocks noGrp="1" noChangeAspect="1"/>
          </p:cNvPicPr>
          <p:nvPr>
            <p:ph idx="4294967295"/>
          </p:nvPr>
        </p:nvPicPr>
        <p:blipFill>
          <a:blip r:embed="rId2" cstate="screen"/>
          <a:stretch>
            <a:fillRect/>
          </a:stretch>
        </p:blipFill>
        <p:spPr>
          <a:xfrm>
            <a:off x="683567" y="1484784"/>
            <a:ext cx="3669181" cy="4284007"/>
          </a:xfrm>
          <a:prstGeom prst="rect">
            <a:avLst/>
          </a:prstGeom>
          <a:ln w="228600" cap="sq" cmpd="thickThin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Rectangle 3"/>
          <p:cNvSpPr/>
          <p:nvPr/>
        </p:nvSpPr>
        <p:spPr>
          <a:xfrm>
            <a:off x="1619673" y="332656"/>
            <a:ext cx="583264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2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نمایی از تجهیزات بخش اورژانس</a:t>
            </a:r>
            <a:endParaRPr lang="en-US" sz="2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" name="Picture 9" descr="PICT0023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5004048" y="1484784"/>
            <a:ext cx="3611624" cy="4248472"/>
          </a:xfrm>
          <a:prstGeom prst="rect">
            <a:avLst/>
          </a:prstGeom>
          <a:ln w="228600" cap="sq" cmpd="thickThin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G:\pictures\1\گل\KINGC1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76672"/>
            <a:ext cx="5760640" cy="47525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Rectangle 3"/>
          <p:cNvSpPr/>
          <p:nvPr/>
        </p:nvSpPr>
        <p:spPr>
          <a:xfrm>
            <a:off x="2627784" y="5517232"/>
            <a:ext cx="396044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بخش </a:t>
            </a:r>
            <a:r>
              <a:rPr lang="fa-IR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اورژانس</a:t>
            </a:r>
            <a:endParaRPr lang="en-US" sz="3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23529" y="332656"/>
          <a:ext cx="8496944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467544" y="620688"/>
          <a:ext cx="806489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539552" y="620688"/>
          <a:ext cx="806489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539552" y="548680"/>
          <a:ext cx="8208912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611560" y="476672"/>
          <a:ext cx="8064896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204" name="Picture 4" descr="44New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5300"/>
          </a:xfrm>
          <a:prstGeom prst="rect">
            <a:avLst/>
          </a:prstGeom>
          <a:noFill/>
        </p:spPr>
      </p:pic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6"/>
            <a:ext cx="7704856" cy="5472608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endParaRPr lang="fa-IR" dirty="0" smtClean="0"/>
          </a:p>
          <a:p>
            <a:pPr algn="r">
              <a:buNone/>
            </a:pPr>
            <a:r>
              <a:rPr lang="fa-I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Arabic" pitchFamily="18" charset="-78"/>
                <a:cs typeface="Adobe Arabic" pitchFamily="18" charset="-78"/>
              </a:rPr>
              <a:t>پور شور و با نشاط باشید</a:t>
            </a:r>
          </a:p>
          <a:p>
            <a:pPr algn="r">
              <a:buNone/>
            </a:pPr>
            <a:endParaRPr lang="fa-IR" b="1" dirty="0" smtClean="0">
              <a:solidFill>
                <a:schemeClr val="tx1">
                  <a:lumMod val="95000"/>
                  <a:lumOff val="5000"/>
                </a:schemeClr>
              </a:solidFill>
              <a:latin typeface="Adobe Arabic" pitchFamily="18" charset="-78"/>
              <a:cs typeface="Adobe Arabic" pitchFamily="18" charset="-78"/>
            </a:endParaRPr>
          </a:p>
          <a:p>
            <a:pPr algn="r">
              <a:buNone/>
            </a:pPr>
            <a:endParaRPr lang="fa-IR" b="1" dirty="0" smtClean="0">
              <a:solidFill>
                <a:schemeClr val="tx1">
                  <a:lumMod val="95000"/>
                  <a:lumOff val="5000"/>
                </a:schemeClr>
              </a:solidFill>
              <a:latin typeface="Adobe Arabic" pitchFamily="18" charset="-78"/>
              <a:cs typeface="Adobe Arabic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 rot="19596754">
            <a:off x="683644" y="2285393"/>
            <a:ext cx="550813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Kamran Outline" pitchFamily="2" charset="-78"/>
              </a:rPr>
              <a:t>تهیه</a:t>
            </a:r>
            <a:r>
              <a:rPr lang="fa-IR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Kamran Outline" pitchFamily="2" charset="-78"/>
              </a:rPr>
              <a:t> </a:t>
            </a:r>
            <a:r>
              <a:rPr lang="fa-I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Kamran Outline" pitchFamily="2" charset="-78"/>
              </a:rPr>
              <a:t>و</a:t>
            </a:r>
            <a:r>
              <a:rPr lang="fa-IR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Kamran Outline" pitchFamily="2" charset="-78"/>
              </a:rPr>
              <a:t> </a:t>
            </a:r>
            <a:r>
              <a:rPr lang="fa-I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Kamran Outline" pitchFamily="2" charset="-78"/>
              </a:rPr>
              <a:t>تنظیم:فاطمه</a:t>
            </a:r>
            <a:r>
              <a:rPr lang="fa-IR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Kamran Outline" pitchFamily="2" charset="-78"/>
              </a:rPr>
              <a:t> </a:t>
            </a:r>
            <a:r>
              <a:rPr lang="fa-I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Kamran Outline" pitchFamily="2" charset="-78"/>
              </a:rPr>
              <a:t>یوسفی</a:t>
            </a:r>
            <a:r>
              <a:rPr lang="fa-IR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B Kamran Outline" pitchFamily="2" charset="-78"/>
              </a:rPr>
              <a:t> </a:t>
            </a:r>
            <a:r>
              <a:rPr lang="fa-IR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Kamran Outline" pitchFamily="2" charset="-78"/>
              </a:rPr>
              <a:t>مقدم</a:t>
            </a:r>
            <a:endParaRPr lang="en-GB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DCIM\100PHOTO\PICT000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99592" y="980728"/>
            <a:ext cx="7416824" cy="4752527"/>
          </a:xfrm>
          <a:prstGeom prst="rect">
            <a:avLst/>
          </a:prstGeom>
          <a:ln w="228600" cap="sq" cmpd="thickThin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691680" y="836711"/>
          <a:ext cx="5760640" cy="3096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880320"/>
              </a:tblGrid>
              <a:tr h="3096343">
                <a:tc>
                  <a:txBody>
                    <a:bodyPr/>
                    <a:lstStyle/>
                    <a:p>
                      <a:pPr algn="r"/>
                      <a:endParaRPr lang="fa-IR" dirty="0" smtClean="0"/>
                    </a:p>
                    <a:p>
                      <a:pPr algn="r"/>
                      <a:r>
                        <a:rPr lang="fa-IR" dirty="0" smtClean="0">
                          <a:latin typeface="Adobe Arabic" pitchFamily="18" charset="-78"/>
                          <a:cs typeface="Adobe Arabic" pitchFamily="18" charset="-78"/>
                        </a:rPr>
                        <a:t>نام : فاطمه</a:t>
                      </a:r>
                      <a:r>
                        <a:rPr lang="en-GB" dirty="0" smtClean="0">
                          <a:latin typeface="Adobe Arabic" pitchFamily="18" charset="-78"/>
                          <a:cs typeface="Adobe Arabic" pitchFamily="18" charset="-78"/>
                        </a:rPr>
                        <a:t/>
                      </a:r>
                      <a:br>
                        <a:rPr lang="en-GB" dirty="0" smtClean="0">
                          <a:latin typeface="Adobe Arabic" pitchFamily="18" charset="-78"/>
                          <a:cs typeface="Adobe Arabic" pitchFamily="18" charset="-78"/>
                        </a:rPr>
                      </a:br>
                      <a:r>
                        <a:rPr lang="fa-IR" dirty="0" smtClean="0">
                          <a:latin typeface="Adobe Arabic" pitchFamily="18" charset="-78"/>
                          <a:cs typeface="Adobe Arabic" pitchFamily="18" charset="-78"/>
                        </a:rPr>
                        <a:t>نام خانوادگی: یوسفی مقدم </a:t>
                      </a:r>
                      <a:r>
                        <a:rPr lang="en-GB" dirty="0" smtClean="0">
                          <a:latin typeface="Adobe Arabic" pitchFamily="18" charset="-78"/>
                          <a:cs typeface="Adobe Arabic" pitchFamily="18" charset="-78"/>
                        </a:rPr>
                        <a:t/>
                      </a:r>
                      <a:br>
                        <a:rPr lang="en-GB" dirty="0" smtClean="0">
                          <a:latin typeface="Adobe Arabic" pitchFamily="18" charset="-78"/>
                          <a:cs typeface="Adobe Arabic" pitchFamily="18" charset="-78"/>
                        </a:rPr>
                      </a:br>
                      <a:r>
                        <a:rPr lang="fa-IR" dirty="0" smtClean="0">
                          <a:latin typeface="Adobe Arabic" pitchFamily="18" charset="-78"/>
                          <a:cs typeface="Adobe Arabic" pitchFamily="18" charset="-78"/>
                        </a:rPr>
                        <a:t>سال تولد:1360</a:t>
                      </a:r>
                      <a:r>
                        <a:rPr lang="en-GB" dirty="0" smtClean="0">
                          <a:latin typeface="Adobe Arabic" pitchFamily="18" charset="-78"/>
                          <a:cs typeface="Adobe Arabic" pitchFamily="18" charset="-78"/>
                        </a:rPr>
                        <a:t/>
                      </a:r>
                      <a:br>
                        <a:rPr lang="en-GB" dirty="0" smtClean="0">
                          <a:latin typeface="Adobe Arabic" pitchFamily="18" charset="-78"/>
                          <a:cs typeface="Adobe Arabic" pitchFamily="18" charset="-78"/>
                        </a:rPr>
                      </a:br>
                      <a:r>
                        <a:rPr lang="fa-IR" dirty="0" smtClean="0">
                          <a:latin typeface="Adobe Arabic" pitchFamily="18" charset="-78"/>
                          <a:cs typeface="Adobe Arabic" pitchFamily="18" charset="-78"/>
                        </a:rPr>
                        <a:t>مدرک تحصیلی: کارشناسی</a:t>
                      </a:r>
                      <a:r>
                        <a:rPr lang="en-GB" dirty="0" smtClean="0">
                          <a:latin typeface="Adobe Arabic" pitchFamily="18" charset="-78"/>
                          <a:cs typeface="Adobe Arabic" pitchFamily="18" charset="-78"/>
                        </a:rPr>
                        <a:t/>
                      </a:r>
                      <a:br>
                        <a:rPr lang="en-GB" dirty="0" smtClean="0">
                          <a:latin typeface="Adobe Arabic" pitchFamily="18" charset="-78"/>
                          <a:cs typeface="Adobe Arabic" pitchFamily="18" charset="-78"/>
                        </a:rPr>
                      </a:br>
                      <a:r>
                        <a:rPr lang="fa-IR" dirty="0" smtClean="0">
                          <a:latin typeface="Adobe Arabic" pitchFamily="18" charset="-78"/>
                          <a:cs typeface="Adobe Arabic" pitchFamily="18" charset="-78"/>
                        </a:rPr>
                        <a:t>رشته تحصیلی: پرستاری</a:t>
                      </a:r>
                    </a:p>
                    <a:p>
                      <a:pPr algn="r"/>
                      <a:r>
                        <a:rPr lang="fa-IR" dirty="0" smtClean="0">
                          <a:latin typeface="Adobe Arabic" pitchFamily="18" charset="-78"/>
                          <a:cs typeface="Adobe Arabic" pitchFamily="18" charset="-78"/>
                        </a:rPr>
                        <a:t>محل تحصیل: </a:t>
                      </a:r>
                      <a:r>
                        <a:rPr lang="fa-IR" sz="1600" dirty="0" smtClean="0">
                          <a:latin typeface="Adobe Arabic" pitchFamily="18" charset="-78"/>
                          <a:cs typeface="Adobe Arabic" pitchFamily="18" charset="-78"/>
                        </a:rPr>
                        <a:t>دانشکده</a:t>
                      </a:r>
                      <a:r>
                        <a:rPr lang="fa-IR" sz="1600" baseline="0" dirty="0" smtClean="0">
                          <a:latin typeface="Adobe Arabic" pitchFamily="18" charset="-78"/>
                          <a:cs typeface="Adobe Arabic" pitchFamily="18" charset="-78"/>
                        </a:rPr>
                        <a:t> پرستاری مامایی بجنورد</a:t>
                      </a:r>
                      <a:r>
                        <a:rPr lang="en-GB" dirty="0" smtClean="0">
                          <a:latin typeface="Adobe Arabic" pitchFamily="18" charset="-78"/>
                          <a:cs typeface="Adobe Arabic" pitchFamily="18" charset="-78"/>
                        </a:rPr>
                        <a:t/>
                      </a:r>
                      <a:br>
                        <a:rPr lang="en-GB" dirty="0" smtClean="0">
                          <a:latin typeface="Adobe Arabic" pitchFamily="18" charset="-78"/>
                          <a:cs typeface="Adobe Arabic" pitchFamily="18" charset="-78"/>
                        </a:rPr>
                      </a:br>
                      <a:r>
                        <a:rPr lang="fa-IR" dirty="0" smtClean="0">
                          <a:latin typeface="Adobe Arabic" pitchFamily="18" charset="-78"/>
                          <a:cs typeface="Adobe Arabic" pitchFamily="18" charset="-78"/>
                        </a:rPr>
                        <a:t>سنوات:4سال</a:t>
                      </a:r>
                      <a:r>
                        <a:rPr lang="en-GB" dirty="0" smtClean="0">
                          <a:latin typeface="Adobe Arabic" pitchFamily="18" charset="-78"/>
                          <a:cs typeface="Adobe Arabic" pitchFamily="18" charset="-78"/>
                        </a:rPr>
                        <a:t/>
                      </a:r>
                      <a:br>
                        <a:rPr lang="en-GB" dirty="0" smtClean="0">
                          <a:latin typeface="Adobe Arabic" pitchFamily="18" charset="-78"/>
                          <a:cs typeface="Adobe Arabic" pitchFamily="18" charset="-78"/>
                        </a:rPr>
                      </a:br>
                      <a:r>
                        <a:rPr lang="fa-IR" dirty="0" smtClean="0">
                          <a:latin typeface="Adobe Arabic" pitchFamily="18" charset="-78"/>
                          <a:cs typeface="Adobe Arabic" pitchFamily="18" charset="-78"/>
                        </a:rPr>
                        <a:t>سمت :مسئول بخش اورژانس</a:t>
                      </a:r>
                    </a:p>
                    <a:p>
                      <a:pPr algn="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a-IR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 descr="یوسف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1052736"/>
            <a:ext cx="2160240" cy="2664296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24000" y="4149080"/>
          <a:ext cx="6096000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2016224">
                <a:tc>
                  <a:txBody>
                    <a:bodyPr/>
                    <a:lstStyle/>
                    <a:p>
                      <a:pPr algn="r" rtl="1"/>
                      <a:r>
                        <a:rPr lang="fa-IR" sz="1800" b="1" kern="120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fa-IR" sz="2000" b="1" i="0" kern="120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سوابق اجرایی</a:t>
                      </a:r>
                      <a:endParaRPr lang="en-GB" sz="1800" b="1" i="0" kern="1200" dirty="0" smtClean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 typeface="Wingdings" pitchFamily="2" charset="2"/>
                        <a:buChar char="ü"/>
                      </a:pPr>
                      <a:r>
                        <a:rPr lang="fa-IR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مسئول بخش اورژانس از فروردین 1390</a:t>
                      </a:r>
                      <a:endParaRPr lang="en-GB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 typeface="Wingdings" pitchFamily="2" charset="2"/>
                        <a:buChar char="ü"/>
                      </a:pPr>
                      <a:r>
                        <a:rPr lang="fa-IR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دبیر کمیته سوانح , فوریتهای پزشکی و حوادث غیر مترقبه بیمارستان </a:t>
                      </a:r>
                      <a:r>
                        <a:rPr lang="fa-I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امام خمینی (ره)</a:t>
                      </a:r>
                      <a:endParaRPr lang="en-GB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 typeface="Wingdings" pitchFamily="2" charset="2"/>
                        <a:buChar char="ü"/>
                      </a:pPr>
                      <a:r>
                        <a:rPr lang="fa-IR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سوپروایزر بیمارستان امام خمینی (ره) </a:t>
                      </a:r>
                    </a:p>
                    <a:p>
                      <a:pPr algn="r" rtl="1">
                        <a:buFont typeface="Wingdings" pitchFamily="2" charset="2"/>
                        <a:buChar char="ü"/>
                      </a:pPr>
                      <a:r>
                        <a:rPr lang="fa-IR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رابط حاکمیت بالینی بخش اورژانس</a:t>
                      </a:r>
                      <a:endParaRPr lang="en-GB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>
                        <a:buFont typeface="Wingdings" pitchFamily="2" charset="2"/>
                        <a:buChar char="ü"/>
                      </a:pPr>
                      <a:r>
                        <a:rPr lang="fa-IR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سر گروه , گروه فرآیند تعالی سازمانی</a:t>
                      </a:r>
                    </a:p>
                    <a:p>
                      <a:pPr algn="r" rtl="1">
                        <a:buFont typeface="Wingdings" pitchFamily="2" charset="2"/>
                        <a:buNone/>
                      </a:pPr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معرفی بخش اورژانس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r" rtl="1"/>
            <a:r>
              <a:rPr lang="fa-IR" sz="3000" dirty="0">
                <a:latin typeface="Adobe Arabic" pitchFamily="18" charset="-78"/>
                <a:cs typeface="Adobe Arabic" pitchFamily="18" charset="-78"/>
              </a:rPr>
              <a:t>بخش اورژانس یکی از مهمترین بخشهای تنها مرکز درمانی </a:t>
            </a:r>
            <a:r>
              <a:rPr lang="fa-IR" sz="3000" b="1" dirty="0">
                <a:latin typeface="Adobe Arabic" pitchFamily="18" charset="-78"/>
                <a:cs typeface="Adobe Arabic" pitchFamily="18" charset="-78"/>
              </a:rPr>
              <a:t>(</a:t>
            </a:r>
            <a:r>
              <a:rPr lang="fa-IR" sz="3000" dirty="0">
                <a:latin typeface="Adobe Arabic" pitchFamily="18" charset="-78"/>
                <a:cs typeface="Adobe Arabic" pitchFamily="18" charset="-78"/>
              </a:rPr>
              <a:t>بیمارستان امام خمینی(ره)</a:t>
            </a:r>
            <a:r>
              <a:rPr lang="fa-IR" sz="3000" b="1" dirty="0">
                <a:latin typeface="Adobe Arabic" pitchFamily="18" charset="-78"/>
                <a:cs typeface="Adobe Arabic" pitchFamily="18" charset="-78"/>
              </a:rPr>
              <a:t>)</a:t>
            </a:r>
            <a:r>
              <a:rPr lang="fa-IR" sz="3000" dirty="0">
                <a:latin typeface="Adobe Arabic" pitchFamily="18" charset="-78"/>
                <a:cs typeface="Adobe Arabic" pitchFamily="18" charset="-78"/>
              </a:rPr>
              <a:t> شهرستان درگز </a:t>
            </a:r>
            <a:r>
              <a:rPr lang="fa-IR" sz="3000" dirty="0" smtClean="0">
                <a:latin typeface="Adobe Arabic" pitchFamily="18" charset="-78"/>
                <a:cs typeface="Adobe Arabic" pitchFamily="18" charset="-78"/>
              </a:rPr>
              <a:t>می باشدکه </a:t>
            </a:r>
            <a:r>
              <a:rPr lang="fa-IR" sz="3000" dirty="0">
                <a:latin typeface="Adobe Arabic" pitchFamily="18" charset="-78"/>
                <a:cs typeface="Adobe Arabic" pitchFamily="18" charset="-78"/>
              </a:rPr>
              <a:t>در مجاورت با آزمایشگاه , رادیولوژی, درمانگاه تخصصی , پذیرش و داروخانه بیمارستان قرار گرفته </a:t>
            </a:r>
            <a:r>
              <a:rPr lang="fa-IR" sz="3000" dirty="0" smtClean="0">
                <a:latin typeface="Adobe Arabic" pitchFamily="18" charset="-78"/>
                <a:cs typeface="Adobe Arabic" pitchFamily="18" charset="-78"/>
              </a:rPr>
              <a:t>ودر  ماه12/ 11/ </a:t>
            </a:r>
            <a:r>
              <a:rPr lang="fa-IR" sz="3000" dirty="0">
                <a:latin typeface="Adobe Arabic" pitchFamily="18" charset="-78"/>
                <a:cs typeface="Adobe Arabic" pitchFamily="18" charset="-78"/>
              </a:rPr>
              <a:t>1385 در فضایی به متراژ 600 </a:t>
            </a:r>
            <a:r>
              <a:rPr lang="fa-IR" sz="3000" dirty="0" smtClean="0">
                <a:latin typeface="Adobe Arabic" pitchFamily="18" charset="-78"/>
                <a:cs typeface="Adobe Arabic" pitchFamily="18" charset="-78"/>
              </a:rPr>
              <a:t>متر مربع راه </a:t>
            </a:r>
            <a:r>
              <a:rPr lang="fa-IR" sz="3000" dirty="0">
                <a:latin typeface="Adobe Arabic" pitchFamily="18" charset="-78"/>
                <a:cs typeface="Adobe Arabic" pitchFamily="18" charset="-78"/>
              </a:rPr>
              <a:t>اندازی شده است و دارای 7 تخت فعال جهت بستری , یک تخت ایزوله , دو تخت اطفال , دو تخت جهت اعمال سرپایی , یک تخت </a:t>
            </a:r>
            <a:r>
              <a:rPr lang="en-GB" sz="3000" dirty="0">
                <a:latin typeface="Adobe Arabic" pitchFamily="18" charset="-78"/>
                <a:cs typeface="Adobe Arabic" pitchFamily="18" charset="-78"/>
              </a:rPr>
              <a:t>CPR</a:t>
            </a:r>
            <a:r>
              <a:rPr lang="fa-IR" sz="3000" dirty="0">
                <a:latin typeface="Adobe Arabic" pitchFamily="18" charset="-78"/>
                <a:cs typeface="Adobe Arabic" pitchFamily="18" charset="-78"/>
              </a:rPr>
              <a:t> , یک تخت سوختگی و در مجموع دارای 14 تخت و همچنین دارای اتاق های </a:t>
            </a:r>
            <a:r>
              <a:rPr lang="en-GB" sz="3000" dirty="0">
                <a:latin typeface="Adobe Arabic" pitchFamily="18" charset="-78"/>
                <a:cs typeface="Adobe Arabic" pitchFamily="18" charset="-78"/>
              </a:rPr>
              <a:t>CPR</a:t>
            </a:r>
            <a:r>
              <a:rPr lang="fa-IR" sz="3000" dirty="0">
                <a:latin typeface="Adobe Arabic" pitchFamily="18" charset="-78"/>
                <a:cs typeface="Adobe Arabic" pitchFamily="18" charset="-78"/>
              </a:rPr>
              <a:t>, اطفال, پانسمان و گچ گیری, ایزوله و سوختگی می باشد</a:t>
            </a:r>
            <a:r>
              <a:rPr lang="fa-IR" sz="3000" dirty="0" smtClean="0">
                <a:latin typeface="Adobe Arabic" pitchFamily="18" charset="-78"/>
                <a:cs typeface="Adobe Arabic" pitchFamily="18" charset="-78"/>
              </a:rPr>
              <a:t>.</a:t>
            </a:r>
            <a:r>
              <a:rPr lang="fa-IR" dirty="0"/>
              <a:t> </a:t>
            </a:r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عملکرد بخش اورژانس</a:t>
            </a:r>
            <a:endParaRPr lang="en-GB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fa-IR" sz="2000" dirty="0" smtClean="0"/>
              <a:t>درمان بیماران بستری و مراجعان سرپایی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2000" dirty="0" smtClean="0"/>
              <a:t>بخیه و پانسمان آتل بندی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2000" dirty="0" smtClean="0"/>
              <a:t>نوارقلب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2000" dirty="0" smtClean="0"/>
              <a:t>تزریقات وریدی ,عضلانی و ....با ارائه نسخه پزشک (شیفت صبح تزریقات خانمها و اطفال درمانگاه انجام می شود)</a:t>
            </a:r>
            <a:endParaRPr lang="en-GB" sz="2000" dirty="0" smtClean="0"/>
          </a:p>
          <a:p>
            <a:pPr algn="r" rtl="1">
              <a:buFont typeface="Wingdings" pitchFamily="2" charset="2"/>
              <a:buChar char="ü"/>
            </a:pPr>
            <a:r>
              <a:rPr lang="fa-IR" sz="2000" dirty="0" smtClean="0"/>
              <a:t>انجام سونوگرافی در موارد اورژانسی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2000" dirty="0" smtClean="0"/>
              <a:t>شستشوی چشم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2000" dirty="0" smtClean="0"/>
              <a:t>انجام مشاوره توسط متخصصین داخلی , اطفال و نوزادان , قلب , جراحی عمومی, ارتوپدی , روانپزشکی , زنان 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2000" dirty="0" smtClean="0"/>
              <a:t>تزریق خون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sz="2000" dirty="0" smtClean="0"/>
              <a:t>اعزام بیماران به مراکز مجهز </a:t>
            </a:r>
          </a:p>
          <a:p>
            <a:pPr algn="r" rtl="1">
              <a:buFont typeface="Wingdings" pitchFamily="2" charset="2"/>
              <a:buChar char="ü"/>
            </a:pPr>
            <a:endParaRPr lang="fa-IR" sz="2000" dirty="0" smtClean="0"/>
          </a:p>
          <a:p>
            <a:pPr algn="r">
              <a:buNone/>
            </a:pP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hoto-0045.jpg"/>
          <p:cNvPicPr/>
          <p:nvPr/>
        </p:nvPicPr>
        <p:blipFill>
          <a:blip r:embed="rId2" cstate="screen"/>
          <a:stretch>
            <a:fillRect/>
          </a:stretch>
        </p:blipFill>
        <p:spPr>
          <a:xfrm>
            <a:off x="971600" y="2132856"/>
            <a:ext cx="3240360" cy="2664296"/>
          </a:xfrm>
          <a:prstGeom prst="rect">
            <a:avLst/>
          </a:prstGeom>
          <a:ln w="88900" cap="sq" cmpd="thickThin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pic>
        <p:nvPicPr>
          <p:cNvPr id="3" name="Picture 2" descr="Photo-0044.jpg"/>
          <p:cNvPicPr/>
          <p:nvPr/>
        </p:nvPicPr>
        <p:blipFill>
          <a:blip r:embed="rId3" cstate="screen"/>
          <a:stretch>
            <a:fillRect/>
          </a:stretch>
        </p:blipFill>
        <p:spPr>
          <a:xfrm>
            <a:off x="4644008" y="2132856"/>
            <a:ext cx="3312368" cy="2664296"/>
          </a:xfrm>
          <a:prstGeom prst="rect">
            <a:avLst/>
          </a:prstGeom>
          <a:ln w="88900" cap="sq" cmpd="thickThin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hoto-000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79612" y="1700808"/>
            <a:ext cx="6984776" cy="4320480"/>
          </a:xfrm>
          <a:prstGeom prst="rect">
            <a:avLst/>
          </a:prstGeom>
          <a:ln w="228600" cap="sq" cmpd="thickThin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3" name="Rectangle 2"/>
          <p:cNvSpPr/>
          <p:nvPr/>
        </p:nvSpPr>
        <p:spPr>
          <a:xfrm>
            <a:off x="1584650" y="404664"/>
            <a:ext cx="597471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2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همکاری گروهی پرسنل در اعزام بیماران در مواقع بحران</a:t>
            </a:r>
            <a:endParaRPr lang="fa-IR" sz="2400" b="1" cap="none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39753" y="5445224"/>
            <a:ext cx="4320480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a-IR" sz="1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تصویر برگشت از اعزام مورخ 1390/1/9</a:t>
            </a:r>
            <a:endParaRPr lang="en-US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971600" y="692696"/>
            <a:ext cx="7272808" cy="6048672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r" rtl="1"/>
            <a:r>
              <a:rPr lang="fa-IR" sz="1400" b="1" dirty="0" smtClean="0">
                <a:latin typeface="Adobe Arabic" pitchFamily="18" charset="-78"/>
                <a:cs typeface="Adobe Arabic" pitchFamily="18" charset="-78"/>
              </a:rPr>
              <a:t>تنظیم </a:t>
            </a:r>
            <a:r>
              <a:rPr lang="fa-IR" sz="1400" b="1" dirty="0">
                <a:latin typeface="Adobe Arabic" pitchFamily="18" charset="-78"/>
                <a:cs typeface="Adobe Arabic" pitchFamily="18" charset="-78"/>
              </a:rPr>
              <a:t>برنامه کار پرسنل تحت نظارت در شیفتهای مختلف و تقسیم کار </a:t>
            </a:r>
            <a:endParaRPr lang="en-GB" sz="14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400" b="1" dirty="0">
                <a:latin typeface="Adobe Arabic" pitchFamily="18" charset="-78"/>
                <a:cs typeface="Adobe Arabic" pitchFamily="18" charset="-78"/>
              </a:rPr>
              <a:t>برنامه ریزی جهت ثبت و ارائه گزارش کامل از وضعیت هر بیمار </a:t>
            </a:r>
            <a:endParaRPr lang="en-GB" sz="14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400" b="1" dirty="0" smtClean="0">
                <a:latin typeface="Adobe Arabic" pitchFamily="18" charset="-78"/>
                <a:cs typeface="Adobe Arabic" pitchFamily="18" charset="-78"/>
              </a:rPr>
              <a:t>بررسی وضعیت موجود در واحد تحت نظارت به منظور تعیین مشکلات مرتبط با ارائه خدمات </a:t>
            </a:r>
            <a:endParaRPr lang="en-GB" sz="14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400" b="1" dirty="0" smtClean="0">
                <a:latin typeface="Adobe Arabic" pitchFamily="18" charset="-78"/>
                <a:cs typeface="Adobe Arabic" pitchFamily="18" charset="-78"/>
              </a:rPr>
              <a:t>برنامه </a:t>
            </a:r>
            <a:r>
              <a:rPr lang="fa-IR" sz="1400" b="1" dirty="0">
                <a:latin typeface="Adobe Arabic" pitchFamily="18" charset="-78"/>
                <a:cs typeface="Adobe Arabic" pitchFamily="18" charset="-78"/>
              </a:rPr>
              <a:t>ریزی جهت اگاه سازی کارکنان جدید الورود به مقررات اداری استاندارها ، محیط فیزیکی ، وسایل و تجهیزات </a:t>
            </a:r>
            <a:endParaRPr lang="en-GB" sz="14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400" b="1" dirty="0" smtClean="0">
                <a:latin typeface="Adobe Arabic" pitchFamily="18" charset="-78"/>
                <a:cs typeface="Adobe Arabic" pitchFamily="18" charset="-78"/>
              </a:rPr>
              <a:t>تعیین خط مشی جهت واحد مربوطه در راستای اهداف کلی سازمان </a:t>
            </a:r>
            <a:endParaRPr lang="en-GB" sz="14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400" b="1" dirty="0" smtClean="0">
                <a:latin typeface="Adobe Arabic" pitchFamily="18" charset="-78"/>
                <a:cs typeface="Adobe Arabic" pitchFamily="18" charset="-78"/>
              </a:rPr>
              <a:t>پیش </a:t>
            </a:r>
            <a:r>
              <a:rPr lang="fa-IR" sz="1400" b="1" dirty="0">
                <a:latin typeface="Adobe Arabic" pitchFamily="18" charset="-78"/>
                <a:cs typeface="Adobe Arabic" pitchFamily="18" charset="-78"/>
              </a:rPr>
              <a:t>بینی نیازهای بخش از نظر امکانات ، تجهیزات موجود و لوازم مصرفی و پیگیری آن </a:t>
            </a:r>
            <a:endParaRPr lang="en-GB" sz="14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400" b="1" dirty="0">
                <a:latin typeface="Adobe Arabic" pitchFamily="18" charset="-78"/>
                <a:cs typeface="Adobe Arabic" pitchFamily="18" charset="-78"/>
              </a:rPr>
              <a:t>برنامه ریزی جهت تغییر و تحول تجهیزات  بخش در هر شیفت کاری </a:t>
            </a:r>
            <a:endParaRPr lang="en-GB" sz="14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400" b="1" dirty="0">
                <a:latin typeface="Adobe Arabic" pitchFamily="18" charset="-78"/>
                <a:cs typeface="Adobe Arabic" pitchFamily="18" charset="-78"/>
              </a:rPr>
              <a:t>تشکیل جلسات درون بخشی و جلب مشارکت پرسنل در جهت حل مشکلات بخش</a:t>
            </a:r>
            <a:endParaRPr lang="en-GB" sz="14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400" b="1" dirty="0">
                <a:latin typeface="Adobe Arabic" pitchFamily="18" charset="-78"/>
                <a:cs typeface="Adobe Arabic" pitchFamily="18" charset="-78"/>
              </a:rPr>
              <a:t>توجه به نیازهای پرسنل و ایجاد انگیزه جهت افزایش رضایت شغلی </a:t>
            </a:r>
            <a:endParaRPr lang="en-GB" sz="14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400" b="1" dirty="0">
                <a:latin typeface="Adobe Arabic" pitchFamily="18" charset="-78"/>
                <a:cs typeface="Adobe Arabic" pitchFamily="18" charset="-78"/>
              </a:rPr>
              <a:t>انجام مراقبتهای پرستاری در مواقع اورژانس </a:t>
            </a:r>
            <a:endParaRPr lang="en-GB" sz="14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400" b="1" dirty="0">
                <a:latin typeface="Adobe Arabic" pitchFamily="18" charset="-78"/>
                <a:cs typeface="Adobe Arabic" pitchFamily="18" charset="-78"/>
              </a:rPr>
              <a:t>شرکت در جلسات مدیران و ارائه نیازهای کارکنان ، بیماران جهت بهبود وضعیت </a:t>
            </a:r>
            <a:endParaRPr lang="en-GB" sz="14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400" b="1" dirty="0">
                <a:latin typeface="Adobe Arabic" pitchFamily="18" charset="-78"/>
                <a:cs typeface="Adobe Arabic" pitchFamily="18" charset="-78"/>
              </a:rPr>
              <a:t>ثبت و گزارش کلیه امور واحدهای مربوطه به مسئولین ذیربط شامل : درخواستها ، وقایع غیر مترقبه حوادث ، کمبودها ، نیازها </a:t>
            </a:r>
            <a:endParaRPr lang="en-GB" sz="14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400" b="1" dirty="0">
                <a:latin typeface="Adobe Arabic" pitchFamily="18" charset="-78"/>
                <a:cs typeface="Adobe Arabic" pitchFamily="18" charset="-78"/>
              </a:rPr>
              <a:t>مشارکت و همکاری در برنامه های آموزش ضمن </a:t>
            </a:r>
            <a:r>
              <a:rPr lang="fa-IR" sz="1400" b="1" dirty="0" smtClean="0">
                <a:latin typeface="Adobe Arabic" pitchFamily="18" charset="-78"/>
                <a:cs typeface="Adobe Arabic" pitchFamily="18" charset="-78"/>
              </a:rPr>
              <a:t>خدمت</a:t>
            </a:r>
          </a:p>
          <a:p>
            <a:pPr algn="r" rtl="1"/>
            <a:r>
              <a:rPr lang="fa-IR" sz="1400" b="1" dirty="0" smtClean="0">
                <a:latin typeface="Adobe Arabic" pitchFamily="18" charset="-78"/>
                <a:cs typeface="Adobe Arabic" pitchFamily="18" charset="-78"/>
              </a:rPr>
              <a:t>کنترل </a:t>
            </a:r>
            <a:r>
              <a:rPr lang="fa-IR" sz="1400" b="1" dirty="0">
                <a:latin typeface="Adobe Arabic" pitchFamily="18" charset="-78"/>
                <a:cs typeface="Adobe Arabic" pitchFamily="18" charset="-78"/>
              </a:rPr>
              <a:t>حضور و غیاب پرسنل تحت سرپرستی </a:t>
            </a:r>
            <a:endParaRPr lang="en-GB" sz="14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400" b="1" dirty="0">
                <a:latin typeface="Adobe Arabic" pitchFamily="18" charset="-78"/>
                <a:cs typeface="Adobe Arabic" pitchFamily="18" charset="-78"/>
              </a:rPr>
              <a:t>تکمیل فرم ارزشیابی کارکنان جهت پرسنل تحت سرپرستی </a:t>
            </a:r>
            <a:endParaRPr lang="en-GB" sz="14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400" b="1" dirty="0">
                <a:latin typeface="Adobe Arabic" pitchFamily="18" charset="-78"/>
                <a:cs typeface="Adobe Arabic" pitchFamily="18" charset="-78"/>
              </a:rPr>
              <a:t>ارزشیابی مستمر خدمات ارائه شده توسط کادر تحت سرپرستی از طریق بررسی رضایت مندی </a:t>
            </a:r>
            <a:endParaRPr lang="en-GB" sz="14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400" b="1" dirty="0">
                <a:latin typeface="Adobe Arabic" pitchFamily="18" charset="-78"/>
                <a:cs typeface="Adobe Arabic" pitchFamily="18" charset="-78"/>
              </a:rPr>
              <a:t>کنترل و پیگیری و ثبت و اجرای دستورات پزشک و نظارت بر اجرای آن </a:t>
            </a:r>
            <a:endParaRPr lang="en-GB" sz="14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400" b="1" dirty="0">
                <a:latin typeface="Adobe Arabic" pitchFamily="18" charset="-78"/>
                <a:cs typeface="Adobe Arabic" pitchFamily="18" charset="-78"/>
              </a:rPr>
              <a:t>مشارکت و همکاری با کمیته های بیمارستانی </a:t>
            </a:r>
            <a:endParaRPr lang="en-GB" sz="14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400" b="1" dirty="0">
                <a:latin typeface="Adobe Arabic" pitchFamily="18" charset="-78"/>
                <a:cs typeface="Adobe Arabic" pitchFamily="18" charset="-78"/>
              </a:rPr>
              <a:t>نظارت بر حسن اجرای تعرفه های پرستاری </a:t>
            </a:r>
            <a:endParaRPr lang="en-GB" sz="14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400" b="1" dirty="0">
                <a:latin typeface="Adobe Arabic" pitchFamily="18" charset="-78"/>
                <a:cs typeface="Adobe Arabic" pitchFamily="18" charset="-78"/>
              </a:rPr>
              <a:t>نطارت بر حسن اجرای کلیه خدمات پرستاری در بخش . </a:t>
            </a:r>
            <a:endParaRPr lang="en-GB" sz="14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fa-IR" sz="1400" b="1" dirty="0">
                <a:latin typeface="Adobe Arabic" pitchFamily="18" charset="-78"/>
                <a:cs typeface="Adobe Arabic" pitchFamily="18" charset="-78"/>
              </a:rPr>
              <a:t>تریاژ </a:t>
            </a:r>
            <a:endParaRPr lang="en-GB" sz="1400" b="1" dirty="0" smtClean="0">
              <a:latin typeface="Adobe Arabic" pitchFamily="18" charset="-78"/>
              <a:cs typeface="Adobe Arabic" pitchFamily="18" charset="-78"/>
            </a:endParaRPr>
          </a:p>
          <a:p>
            <a:pPr algn="r" rtl="1"/>
            <a:r>
              <a:rPr lang="en-GB" sz="1400" b="1" dirty="0">
                <a:latin typeface="Adobe Arabic" pitchFamily="18" charset="-78"/>
                <a:cs typeface="Adobe Arabic" pitchFamily="18" charset="-78"/>
              </a:rPr>
              <a:t>‍CPR</a:t>
            </a:r>
            <a:endParaRPr lang="en-GB" sz="1400" b="1" dirty="0" smtClean="0">
              <a:latin typeface="Adobe Arabic" pitchFamily="18" charset="-78"/>
              <a:cs typeface="Adobe Arabic" pitchFamily="18" charset="-78"/>
            </a:endParaRPr>
          </a:p>
          <a:p>
            <a:pPr algn="r"/>
            <a:endParaRPr lang="en-GB" sz="1100" b="1" dirty="0"/>
          </a:p>
        </p:txBody>
      </p:sp>
      <p:sp>
        <p:nvSpPr>
          <p:cNvPr id="6" name="Rectangle 5"/>
          <p:cNvSpPr/>
          <p:nvPr/>
        </p:nvSpPr>
        <p:spPr>
          <a:xfrm>
            <a:off x="1696051" y="116632"/>
            <a:ext cx="575189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8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cs typeface="+mn-cs"/>
              </a:rPr>
              <a:t>شرح وظایف مسئول بخش اورژانس </a:t>
            </a:r>
            <a:endParaRPr lang="en-GB" sz="2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</TotalTime>
  <Words>1281</Words>
  <Application>Microsoft Office PowerPoint</Application>
  <PresentationFormat>On-screen Show (4:3)</PresentationFormat>
  <Paragraphs>402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Slide 1</vt:lpstr>
      <vt:lpstr>Slide 2</vt:lpstr>
      <vt:lpstr>Slide 3</vt:lpstr>
      <vt:lpstr>Slide 4</vt:lpstr>
      <vt:lpstr>معرفی بخش اورژانس</vt:lpstr>
      <vt:lpstr>عملکرد بخش اورژانس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MRT</dc:creator>
  <cp:lastModifiedBy>www</cp:lastModifiedBy>
  <cp:revision>136</cp:revision>
  <dcterms:created xsi:type="dcterms:W3CDTF">2011-12-02T09:25:54Z</dcterms:created>
  <dcterms:modified xsi:type="dcterms:W3CDTF">2012-05-16T03:51:50Z</dcterms:modified>
</cp:coreProperties>
</file>